
<file path=[Content_Types].xml><?xml version="1.0" encoding="utf-8"?>
<Types xmlns="http://schemas.openxmlformats.org/package/2006/content-types">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2" r:id="rId2"/>
    <p:sldId id="286" r:id="rId3"/>
    <p:sldId id="263" r:id="rId4"/>
    <p:sldId id="300" r:id="rId5"/>
    <p:sldId id="299" r:id="rId6"/>
    <p:sldId id="260" r:id="rId7"/>
    <p:sldId id="261" r:id="rId8"/>
    <p:sldId id="264" r:id="rId9"/>
    <p:sldId id="291" r:id="rId10"/>
    <p:sldId id="265" r:id="rId11"/>
    <p:sldId id="266" r:id="rId12"/>
    <p:sldId id="269" r:id="rId13"/>
    <p:sldId id="270" r:id="rId14"/>
    <p:sldId id="302" r:id="rId15"/>
    <p:sldId id="271" r:id="rId16"/>
    <p:sldId id="272" r:id="rId17"/>
    <p:sldId id="273" r:id="rId18"/>
    <p:sldId id="274" r:id="rId19"/>
    <p:sldId id="297" r:id="rId20"/>
    <p:sldId id="279" r:id="rId21"/>
    <p:sldId id="282" r:id="rId22"/>
    <p:sldId id="303" r:id="rId23"/>
    <p:sldId id="298" r:id="rId24"/>
    <p:sldId id="290" r:id="rId25"/>
    <p:sldId id="301" r:id="rId26"/>
    <p:sldId id="30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1458" y="-6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4 – Energy </a:t>
            </a:r>
            <a:r>
              <a:rPr lang="en-US" smtClean="0"/>
              <a:t>in Electrical </a:t>
            </a:r>
            <a:r>
              <a:rPr lang="en-US" dirty="0" smtClean="0"/>
              <a:t>Systems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6A1481-B1A4-47A4-A2A3-092988A06F1C}" type="slidenum">
              <a:rPr lang="en-US" smtClean="0"/>
              <a:pPr/>
              <a:t>‹#›</a:t>
            </a:fld>
            <a:endParaRPr lang="en-US"/>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6.007 – OCW</a:t>
            </a:r>
            <a:endParaRPr lang="en-US" dirty="0"/>
          </a:p>
        </p:txBody>
      </p:sp>
    </p:spTree>
    <p:extLst>
      <p:ext uri="{BB962C8B-B14F-4D97-AF65-F5344CB8AC3E}">
        <p14:creationId xmlns:p14="http://schemas.microsoft.com/office/powerpoint/2010/main" xmlns="" val="2909277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861E8-4C29-4CD8-AE19-5E7CB2B601E5}" type="datetimeFigureOut">
              <a:rPr lang="en-US" smtClean="0"/>
              <a:pPr/>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B1090-3B8D-478F-8526-91C7AD4C7DD9}" type="slidenum">
              <a:rPr lang="en-US" smtClean="0"/>
              <a:pPr/>
              <a:t>‹#›</a:t>
            </a:fld>
            <a:endParaRPr lang="en-US"/>
          </a:p>
        </p:txBody>
      </p:sp>
    </p:spTree>
    <p:extLst>
      <p:ext uri="{BB962C8B-B14F-4D97-AF65-F5344CB8AC3E}">
        <p14:creationId xmlns:p14="http://schemas.microsoft.com/office/powerpoint/2010/main" xmlns="" val="118680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0EDD4E-80DC-44AC-9D72-8309D33892C2}" type="slidenum">
              <a:rPr lang="en-US" smtClean="0"/>
              <a:pPr>
                <a:defRPr/>
              </a:pPr>
              <a:t>26</a:t>
            </a:fld>
            <a:endParaRPr lang="en-US"/>
          </a:p>
        </p:txBody>
      </p:sp>
    </p:spTree>
    <p:extLst>
      <p:ext uri="{BB962C8B-B14F-4D97-AF65-F5344CB8AC3E}">
        <p14:creationId xmlns:p14="http://schemas.microsoft.com/office/powerpoint/2010/main" xmlns="" val="66596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tags" Target="../tags/tag20.xml"/><Relationship Id="rId21" Type="http://schemas.openxmlformats.org/officeDocument/2006/relationships/image" Target="../media/image35.png"/><Relationship Id="rId7" Type="http://schemas.openxmlformats.org/officeDocument/2006/relationships/tags" Target="../tags/tag24.xml"/><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tags" Target="../tags/tag19.xml"/><Relationship Id="rId16" Type="http://schemas.openxmlformats.org/officeDocument/2006/relationships/image" Target="../media/image30.jpeg"/><Relationship Id="rId20" Type="http://schemas.openxmlformats.org/officeDocument/2006/relationships/image" Target="../media/image34.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25.png"/><Relationship Id="rId5" Type="http://schemas.openxmlformats.org/officeDocument/2006/relationships/tags" Target="../tags/tag22.xml"/><Relationship Id="rId15" Type="http://schemas.openxmlformats.org/officeDocument/2006/relationships/image" Target="../media/image29.png"/><Relationship Id="rId10" Type="http://schemas.openxmlformats.org/officeDocument/2006/relationships/slideLayout" Target="../slideLayouts/slideLayout7.xml"/><Relationship Id="rId19" Type="http://schemas.openxmlformats.org/officeDocument/2006/relationships/image" Target="../media/image33.jpe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hyperlink" Target="http://ocw.mit.edu/fairuse" TargetMode="External"/><Relationship Id="rId5" Type="http://schemas.openxmlformats.org/officeDocument/2006/relationships/image" Target="../media/image44.jpe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0.png"/><Relationship Id="rId3" Type="http://schemas.openxmlformats.org/officeDocument/2006/relationships/tags" Target="../tags/tag30.xml"/><Relationship Id="rId7" Type="http://schemas.openxmlformats.org/officeDocument/2006/relationships/slideLayout" Target="../slideLayouts/slideLayout7.xml"/><Relationship Id="rId12" Type="http://schemas.openxmlformats.org/officeDocument/2006/relationships/image" Target="../media/image4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48.png"/><Relationship Id="rId5" Type="http://schemas.openxmlformats.org/officeDocument/2006/relationships/tags" Target="../tags/tag32.xml"/><Relationship Id="rId10" Type="http://schemas.openxmlformats.org/officeDocument/2006/relationships/image" Target="../media/image47.png"/><Relationship Id="rId4" Type="http://schemas.openxmlformats.org/officeDocument/2006/relationships/tags" Target="../tags/tag31.xml"/><Relationship Id="rId9" Type="http://schemas.openxmlformats.org/officeDocument/2006/relationships/image" Target="../media/image2.jpeg"/><Relationship Id="rId1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36.xml"/><Relationship Id="rId7" Type="http://schemas.openxmlformats.org/officeDocument/2006/relationships/image" Target="../media/image54.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Galvanic_cell" TargetMode="External"/><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5.png"/><Relationship Id="rId5" Type="http://schemas.openxmlformats.org/officeDocument/2006/relationships/image" Target="../media/image28.pn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3.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6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61.png"/><Relationship Id="rId5" Type="http://schemas.openxmlformats.org/officeDocument/2006/relationships/tags" Target="../tags/tag45.xml"/><Relationship Id="rId10" Type="http://schemas.openxmlformats.org/officeDocument/2006/relationships/image" Target="../media/image60.png"/><Relationship Id="rId4" Type="http://schemas.openxmlformats.org/officeDocument/2006/relationships/tags" Target="../tags/tag44.xml"/><Relationship Id="rId9" Type="http://schemas.openxmlformats.org/officeDocument/2006/relationships/image" Target="../media/image59.png"/><Relationship Id="rId1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hyperlink" Target="http://ocw.mit.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ocw.mit.edu/ter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slideLayout" Target="../slideLayouts/slideLayout2.xml"/><Relationship Id="rId18" Type="http://schemas.openxmlformats.org/officeDocument/2006/relationships/image" Target="../media/image15.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14.png"/><Relationship Id="rId2" Type="http://schemas.openxmlformats.org/officeDocument/2006/relationships/tags" Target="../tags/tag4.xml"/><Relationship Id="rId16" Type="http://schemas.openxmlformats.org/officeDocument/2006/relationships/image" Target="../media/image13.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12.png"/><Relationship Id="rId10" Type="http://schemas.openxmlformats.org/officeDocument/2006/relationships/tags" Target="../tags/tag12.xml"/><Relationship Id="rId19" Type="http://schemas.openxmlformats.org/officeDocument/2006/relationships/image" Target="../media/image16.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9.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2228300" y="914400"/>
            <a:ext cx="4171463" cy="609398"/>
          </a:xfrm>
          <a:prstGeom prst="rect">
            <a:avLst/>
          </a:prstGeom>
          <a:noFill/>
          <a:ln w="25400">
            <a:noFill/>
            <a:miter lim="800000"/>
            <a:headEnd type="none" w="sm" len="sm"/>
            <a:tailEnd type="none" w="sm" len="sm"/>
          </a:ln>
          <a:effectLst/>
        </p:spPr>
        <p:txBody>
          <a:bodyPr wrap="none">
            <a:spAutoFit/>
          </a:bodyPr>
          <a:lstStyle/>
          <a:p>
            <a:pPr algn="ctr" eaLnBrk="0" hangingPunct="0">
              <a:lnSpc>
                <a:spcPct val="120000"/>
              </a:lnSpc>
            </a:pPr>
            <a:r>
              <a:rPr lang="en-US" sz="2800" i="1" dirty="0">
                <a:effectLst>
                  <a:outerShdw blurRad="38100" dist="38100" dir="2700000" algn="tl">
                    <a:srgbClr val="C0C0C0"/>
                  </a:outerShdw>
                </a:effectLst>
              </a:rPr>
              <a:t>Energy in </a:t>
            </a:r>
            <a:r>
              <a:rPr lang="en-US" sz="2800" i="1" dirty="0" smtClean="0">
                <a:effectLst>
                  <a:outerShdw blurRad="38100" dist="38100" dir="2700000" algn="tl">
                    <a:srgbClr val="C0C0C0"/>
                  </a:outerShdw>
                </a:effectLst>
              </a:rPr>
              <a:t>Electrical </a:t>
            </a:r>
            <a:r>
              <a:rPr lang="en-US" sz="2800" i="1" dirty="0">
                <a:effectLst>
                  <a:outerShdw blurRad="38100" dist="38100" dir="2700000" algn="tl">
                    <a:srgbClr val="C0C0C0"/>
                  </a:outerShdw>
                </a:effectLst>
              </a:rPr>
              <a:t>Systems</a:t>
            </a:r>
            <a:endParaRPr lang="en-US" i="1" dirty="0">
              <a:effectLst>
                <a:outerShdw blurRad="38100" dist="38100" dir="2700000" algn="tl">
                  <a:srgbClr val="C0C0C0"/>
                </a:outerShdw>
              </a:effectLst>
            </a:endParaRPr>
          </a:p>
        </p:txBody>
      </p:sp>
      <p:sp>
        <p:nvSpPr>
          <p:cNvPr id="14339" name="Text Box 5"/>
          <p:cNvSpPr txBox="1">
            <a:spLocks noChangeArrowheads="1"/>
          </p:cNvSpPr>
          <p:nvPr/>
        </p:nvSpPr>
        <p:spPr bwMode="auto">
          <a:xfrm>
            <a:off x="976313" y="2590800"/>
            <a:ext cx="3917034" cy="2585323"/>
          </a:xfrm>
          <a:prstGeom prst="rect">
            <a:avLst/>
          </a:prstGeom>
          <a:noFill/>
          <a:ln w="9525">
            <a:noFill/>
            <a:miter lim="800000"/>
            <a:headEnd/>
            <a:tailEnd/>
          </a:ln>
        </p:spPr>
        <p:txBody>
          <a:bodyPr wrap="none">
            <a:spAutoFit/>
          </a:bodyPr>
          <a:lstStyle/>
          <a:p>
            <a:pPr eaLnBrk="0" hangingPunct="0"/>
            <a:r>
              <a:rPr lang="en-US" dirty="0"/>
              <a:t>	</a:t>
            </a:r>
            <a:r>
              <a:rPr lang="en-US" u="sng" dirty="0" smtClean="0"/>
              <a:t>Outline</a:t>
            </a:r>
            <a:endParaRPr lang="en-US" sz="3200" u="sng" dirty="0"/>
          </a:p>
          <a:p>
            <a:pPr eaLnBrk="0" hangingPunct="0"/>
            <a:endParaRPr lang="en-US" dirty="0"/>
          </a:p>
          <a:p>
            <a:pPr eaLnBrk="0" hangingPunct="0"/>
            <a:r>
              <a:rPr lang="en-US" dirty="0" smtClean="0"/>
              <a:t>	Review of Last time</a:t>
            </a:r>
            <a:r>
              <a:rPr lang="en-US" dirty="0"/>
              <a:t>	</a:t>
            </a:r>
            <a:endParaRPr lang="en-US" dirty="0" smtClean="0"/>
          </a:p>
          <a:p>
            <a:pPr eaLnBrk="0" hangingPunct="0"/>
            <a:endParaRPr lang="en-US" dirty="0" smtClean="0"/>
          </a:p>
          <a:p>
            <a:pPr eaLnBrk="0" hangingPunct="0"/>
            <a:r>
              <a:rPr lang="en-US" dirty="0" smtClean="0"/>
              <a:t>	Electric </a:t>
            </a:r>
            <a:r>
              <a:rPr lang="en-US" dirty="0"/>
              <a:t>Fields and Work</a:t>
            </a:r>
          </a:p>
          <a:p>
            <a:pPr eaLnBrk="0" hangingPunct="0"/>
            <a:endParaRPr lang="en-US" dirty="0"/>
          </a:p>
          <a:p>
            <a:pPr eaLnBrk="0" hangingPunct="0"/>
            <a:r>
              <a:rPr lang="en-US" dirty="0"/>
              <a:t>	Conservation Laws</a:t>
            </a:r>
          </a:p>
          <a:p>
            <a:pPr lvl="3" eaLnBrk="0" hangingPunct="0">
              <a:buFontTx/>
              <a:buChar char="•"/>
            </a:pPr>
            <a:r>
              <a:rPr lang="en-US" dirty="0"/>
              <a:t> </a:t>
            </a:r>
            <a:r>
              <a:rPr lang="en-US" dirty="0" smtClean="0"/>
              <a:t>Kirchhoff’s </a:t>
            </a:r>
            <a:r>
              <a:rPr lang="en-US" dirty="0"/>
              <a:t>Voltage Law</a:t>
            </a:r>
          </a:p>
          <a:p>
            <a:pPr lvl="3" eaLnBrk="0" hangingPunct="0">
              <a:buFontTx/>
              <a:buChar char="•"/>
            </a:pPr>
            <a:r>
              <a:rPr lang="en-US" dirty="0"/>
              <a:t> </a:t>
            </a:r>
            <a:r>
              <a:rPr lang="en-US" dirty="0" smtClean="0"/>
              <a:t>Kirchhoff’s </a:t>
            </a:r>
            <a:r>
              <a:rPr lang="en-US" dirty="0"/>
              <a:t>Current Law</a:t>
            </a:r>
          </a:p>
        </p:txBody>
      </p:sp>
      <p:sp>
        <p:nvSpPr>
          <p:cNvPr id="14340" name="Rectangle 6"/>
          <p:cNvSpPr>
            <a:spLocks noChangeArrowheads="1"/>
          </p:cNvSpPr>
          <p:nvPr/>
        </p:nvSpPr>
        <p:spPr bwMode="auto">
          <a:xfrm>
            <a:off x="533400" y="5334000"/>
            <a:ext cx="6602413" cy="461963"/>
          </a:xfrm>
          <a:prstGeom prst="rect">
            <a:avLst/>
          </a:prstGeom>
          <a:noFill/>
          <a:ln w="9525">
            <a:noFill/>
            <a:miter lim="800000"/>
            <a:headEnd/>
            <a:tailEnd/>
          </a:ln>
        </p:spPr>
        <p:txBody>
          <a:bodyPr wrap="none">
            <a:spAutoFit/>
          </a:bodyPr>
          <a:lstStyle/>
          <a:p>
            <a:pPr lvl="3" eaLnBrk="0" hangingPunct="0"/>
            <a:r>
              <a:rPr lang="en-US"/>
              <a:t>Energy in Capacitors, Batteries and Molecules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5067300" y="3048000"/>
            <a:ext cx="609600" cy="152400"/>
            <a:chOff x="1704" y="1248"/>
            <a:chExt cx="384" cy="96"/>
          </a:xfrm>
        </p:grpSpPr>
        <p:sp>
          <p:nvSpPr>
            <p:cNvPr id="20514" name="Line 4"/>
            <p:cNvSpPr>
              <a:spLocks noChangeShapeType="1"/>
            </p:cNvSpPr>
            <p:nvPr/>
          </p:nvSpPr>
          <p:spPr bwMode="auto">
            <a:xfrm flipV="1">
              <a:off x="1704" y="1248"/>
              <a:ext cx="24" cy="48"/>
            </a:xfrm>
            <a:prstGeom prst="line">
              <a:avLst/>
            </a:prstGeom>
            <a:noFill/>
            <a:ln w="28575">
              <a:solidFill>
                <a:schemeClr val="tx1"/>
              </a:solidFill>
              <a:round/>
              <a:headEnd/>
              <a:tailEnd/>
            </a:ln>
          </p:spPr>
          <p:txBody>
            <a:bodyPr/>
            <a:lstStyle/>
            <a:p>
              <a:endParaRPr lang="en-US"/>
            </a:p>
          </p:txBody>
        </p:sp>
        <p:sp>
          <p:nvSpPr>
            <p:cNvPr id="20515" name="Line 5"/>
            <p:cNvSpPr>
              <a:spLocks noChangeShapeType="1"/>
            </p:cNvSpPr>
            <p:nvPr/>
          </p:nvSpPr>
          <p:spPr bwMode="auto">
            <a:xfrm flipV="1">
              <a:off x="1776" y="1248"/>
              <a:ext cx="48" cy="96"/>
            </a:xfrm>
            <a:prstGeom prst="line">
              <a:avLst/>
            </a:prstGeom>
            <a:noFill/>
            <a:ln w="28575">
              <a:solidFill>
                <a:schemeClr val="tx1"/>
              </a:solidFill>
              <a:round/>
              <a:headEnd/>
              <a:tailEnd/>
            </a:ln>
          </p:spPr>
          <p:txBody>
            <a:bodyPr/>
            <a:lstStyle/>
            <a:p>
              <a:endParaRPr lang="en-US"/>
            </a:p>
          </p:txBody>
        </p:sp>
        <p:sp>
          <p:nvSpPr>
            <p:cNvPr id="20516" name="Line 6"/>
            <p:cNvSpPr>
              <a:spLocks noChangeShapeType="1"/>
            </p:cNvSpPr>
            <p:nvPr/>
          </p:nvSpPr>
          <p:spPr bwMode="auto">
            <a:xfrm flipV="1">
              <a:off x="1872" y="1248"/>
              <a:ext cx="48" cy="96"/>
            </a:xfrm>
            <a:prstGeom prst="line">
              <a:avLst/>
            </a:prstGeom>
            <a:noFill/>
            <a:ln w="28575">
              <a:solidFill>
                <a:schemeClr val="tx1"/>
              </a:solidFill>
              <a:round/>
              <a:headEnd/>
              <a:tailEnd/>
            </a:ln>
          </p:spPr>
          <p:txBody>
            <a:bodyPr/>
            <a:lstStyle/>
            <a:p>
              <a:endParaRPr lang="en-US"/>
            </a:p>
          </p:txBody>
        </p:sp>
        <p:sp>
          <p:nvSpPr>
            <p:cNvPr id="20517" name="Line 7"/>
            <p:cNvSpPr>
              <a:spLocks noChangeShapeType="1"/>
            </p:cNvSpPr>
            <p:nvPr/>
          </p:nvSpPr>
          <p:spPr bwMode="auto">
            <a:xfrm flipV="1">
              <a:off x="1968" y="1248"/>
              <a:ext cx="48" cy="96"/>
            </a:xfrm>
            <a:prstGeom prst="line">
              <a:avLst/>
            </a:prstGeom>
            <a:noFill/>
            <a:ln w="28575">
              <a:solidFill>
                <a:schemeClr val="tx1"/>
              </a:solidFill>
              <a:round/>
              <a:headEnd/>
              <a:tailEnd/>
            </a:ln>
          </p:spPr>
          <p:txBody>
            <a:bodyPr/>
            <a:lstStyle/>
            <a:p>
              <a:endParaRPr lang="en-US"/>
            </a:p>
          </p:txBody>
        </p:sp>
        <p:sp>
          <p:nvSpPr>
            <p:cNvPr id="20518" name="Line 8"/>
            <p:cNvSpPr>
              <a:spLocks noChangeShapeType="1"/>
            </p:cNvSpPr>
            <p:nvPr/>
          </p:nvSpPr>
          <p:spPr bwMode="auto">
            <a:xfrm flipH="1" flipV="1">
              <a:off x="1728" y="1248"/>
              <a:ext cx="48" cy="96"/>
            </a:xfrm>
            <a:prstGeom prst="line">
              <a:avLst/>
            </a:prstGeom>
            <a:noFill/>
            <a:ln w="28575">
              <a:solidFill>
                <a:schemeClr val="tx1"/>
              </a:solidFill>
              <a:round/>
              <a:headEnd/>
              <a:tailEnd/>
            </a:ln>
          </p:spPr>
          <p:txBody>
            <a:bodyPr/>
            <a:lstStyle/>
            <a:p>
              <a:endParaRPr lang="en-US"/>
            </a:p>
          </p:txBody>
        </p:sp>
        <p:sp>
          <p:nvSpPr>
            <p:cNvPr id="20519" name="Line 9"/>
            <p:cNvSpPr>
              <a:spLocks noChangeShapeType="1"/>
            </p:cNvSpPr>
            <p:nvPr/>
          </p:nvSpPr>
          <p:spPr bwMode="auto">
            <a:xfrm flipH="1" flipV="1">
              <a:off x="1824" y="1248"/>
              <a:ext cx="48" cy="96"/>
            </a:xfrm>
            <a:prstGeom prst="line">
              <a:avLst/>
            </a:prstGeom>
            <a:noFill/>
            <a:ln w="28575">
              <a:solidFill>
                <a:schemeClr val="tx1"/>
              </a:solidFill>
              <a:round/>
              <a:headEnd/>
              <a:tailEnd/>
            </a:ln>
          </p:spPr>
          <p:txBody>
            <a:bodyPr/>
            <a:lstStyle/>
            <a:p>
              <a:endParaRPr lang="en-US"/>
            </a:p>
          </p:txBody>
        </p:sp>
        <p:sp>
          <p:nvSpPr>
            <p:cNvPr id="20520" name="Line 10"/>
            <p:cNvSpPr>
              <a:spLocks noChangeShapeType="1"/>
            </p:cNvSpPr>
            <p:nvPr/>
          </p:nvSpPr>
          <p:spPr bwMode="auto">
            <a:xfrm flipH="1" flipV="1">
              <a:off x="1920" y="1248"/>
              <a:ext cx="48" cy="96"/>
            </a:xfrm>
            <a:prstGeom prst="line">
              <a:avLst/>
            </a:prstGeom>
            <a:noFill/>
            <a:ln w="28575">
              <a:solidFill>
                <a:schemeClr val="tx1"/>
              </a:solidFill>
              <a:round/>
              <a:headEnd/>
              <a:tailEnd/>
            </a:ln>
          </p:spPr>
          <p:txBody>
            <a:bodyPr/>
            <a:lstStyle/>
            <a:p>
              <a:endParaRPr lang="en-US"/>
            </a:p>
          </p:txBody>
        </p:sp>
        <p:sp>
          <p:nvSpPr>
            <p:cNvPr id="20521" name="Line 11"/>
            <p:cNvSpPr>
              <a:spLocks noChangeShapeType="1"/>
            </p:cNvSpPr>
            <p:nvPr/>
          </p:nvSpPr>
          <p:spPr bwMode="auto">
            <a:xfrm flipH="1" flipV="1">
              <a:off x="2016" y="1248"/>
              <a:ext cx="48" cy="96"/>
            </a:xfrm>
            <a:prstGeom prst="line">
              <a:avLst/>
            </a:prstGeom>
            <a:noFill/>
            <a:ln w="28575">
              <a:solidFill>
                <a:schemeClr val="tx1"/>
              </a:solidFill>
              <a:round/>
              <a:headEnd/>
              <a:tailEnd/>
            </a:ln>
          </p:spPr>
          <p:txBody>
            <a:bodyPr/>
            <a:lstStyle/>
            <a:p>
              <a:endParaRPr lang="en-US"/>
            </a:p>
          </p:txBody>
        </p:sp>
        <p:sp>
          <p:nvSpPr>
            <p:cNvPr id="20522" name="Line 12"/>
            <p:cNvSpPr>
              <a:spLocks noChangeShapeType="1"/>
            </p:cNvSpPr>
            <p:nvPr/>
          </p:nvSpPr>
          <p:spPr bwMode="auto">
            <a:xfrm flipV="1">
              <a:off x="2064" y="1296"/>
              <a:ext cx="24" cy="48"/>
            </a:xfrm>
            <a:prstGeom prst="line">
              <a:avLst/>
            </a:prstGeom>
            <a:noFill/>
            <a:ln w="28575">
              <a:solidFill>
                <a:schemeClr val="tx1"/>
              </a:solidFill>
              <a:round/>
              <a:headEnd/>
              <a:tailEnd/>
            </a:ln>
          </p:spPr>
          <p:txBody>
            <a:bodyPr/>
            <a:lstStyle/>
            <a:p>
              <a:endParaRPr lang="en-US"/>
            </a:p>
          </p:txBody>
        </p:sp>
      </p:grpSp>
      <p:sp>
        <p:nvSpPr>
          <p:cNvPr id="20483" name="Line 14"/>
          <p:cNvSpPr>
            <a:spLocks noChangeShapeType="1"/>
          </p:cNvSpPr>
          <p:nvPr/>
        </p:nvSpPr>
        <p:spPr bwMode="auto">
          <a:xfrm>
            <a:off x="3657600" y="2895600"/>
            <a:ext cx="0" cy="457200"/>
          </a:xfrm>
          <a:prstGeom prst="line">
            <a:avLst/>
          </a:prstGeom>
          <a:noFill/>
          <a:ln w="38100">
            <a:solidFill>
              <a:schemeClr val="tx1"/>
            </a:solidFill>
            <a:round/>
            <a:headEnd/>
            <a:tailEnd/>
          </a:ln>
        </p:spPr>
        <p:txBody>
          <a:bodyPr/>
          <a:lstStyle/>
          <a:p>
            <a:endParaRPr lang="en-US"/>
          </a:p>
        </p:txBody>
      </p:sp>
      <p:sp>
        <p:nvSpPr>
          <p:cNvPr id="20484" name="Line 15"/>
          <p:cNvSpPr>
            <a:spLocks noChangeShapeType="1"/>
          </p:cNvSpPr>
          <p:nvPr/>
        </p:nvSpPr>
        <p:spPr bwMode="auto">
          <a:xfrm>
            <a:off x="3771900" y="2895600"/>
            <a:ext cx="0" cy="457200"/>
          </a:xfrm>
          <a:prstGeom prst="line">
            <a:avLst/>
          </a:prstGeom>
          <a:noFill/>
          <a:ln w="38100">
            <a:solidFill>
              <a:schemeClr val="tx1"/>
            </a:solidFill>
            <a:round/>
            <a:headEnd/>
            <a:tailEnd/>
          </a:ln>
        </p:spPr>
        <p:txBody>
          <a:bodyPr/>
          <a:lstStyle/>
          <a:p>
            <a:endParaRPr lang="en-US"/>
          </a:p>
        </p:txBody>
      </p:sp>
      <p:sp>
        <p:nvSpPr>
          <p:cNvPr id="20485" name="Line 16"/>
          <p:cNvSpPr>
            <a:spLocks noChangeShapeType="1"/>
          </p:cNvSpPr>
          <p:nvPr/>
        </p:nvSpPr>
        <p:spPr bwMode="auto">
          <a:xfrm flipH="1">
            <a:off x="3771900" y="3124200"/>
            <a:ext cx="1296988" cy="0"/>
          </a:xfrm>
          <a:prstGeom prst="line">
            <a:avLst/>
          </a:prstGeom>
          <a:noFill/>
          <a:ln w="19050">
            <a:solidFill>
              <a:schemeClr val="tx1"/>
            </a:solidFill>
            <a:round/>
            <a:headEnd/>
            <a:tailEnd/>
          </a:ln>
        </p:spPr>
        <p:txBody>
          <a:bodyPr/>
          <a:lstStyle/>
          <a:p>
            <a:endParaRPr lang="en-US"/>
          </a:p>
        </p:txBody>
      </p:sp>
      <p:sp>
        <p:nvSpPr>
          <p:cNvPr id="20486" name="Line 17"/>
          <p:cNvSpPr>
            <a:spLocks noChangeShapeType="1"/>
          </p:cNvSpPr>
          <p:nvPr/>
        </p:nvSpPr>
        <p:spPr bwMode="auto">
          <a:xfrm flipH="1">
            <a:off x="5676900" y="3124200"/>
            <a:ext cx="762000" cy="0"/>
          </a:xfrm>
          <a:prstGeom prst="line">
            <a:avLst/>
          </a:prstGeom>
          <a:noFill/>
          <a:ln w="19050">
            <a:solidFill>
              <a:schemeClr val="tx1"/>
            </a:solidFill>
            <a:round/>
            <a:headEnd/>
            <a:tailEnd/>
          </a:ln>
        </p:spPr>
        <p:txBody>
          <a:bodyPr/>
          <a:lstStyle/>
          <a:p>
            <a:endParaRPr lang="en-US"/>
          </a:p>
        </p:txBody>
      </p:sp>
      <p:sp>
        <p:nvSpPr>
          <p:cNvPr id="20487" name="Line 18"/>
          <p:cNvSpPr>
            <a:spLocks noChangeShapeType="1"/>
          </p:cNvSpPr>
          <p:nvPr/>
        </p:nvSpPr>
        <p:spPr bwMode="auto">
          <a:xfrm flipH="1">
            <a:off x="2857500" y="3124200"/>
            <a:ext cx="782638" cy="0"/>
          </a:xfrm>
          <a:prstGeom prst="line">
            <a:avLst/>
          </a:prstGeom>
          <a:noFill/>
          <a:ln w="19050">
            <a:solidFill>
              <a:schemeClr val="tx1"/>
            </a:solidFill>
            <a:round/>
            <a:headEnd/>
            <a:tailEnd/>
          </a:ln>
        </p:spPr>
        <p:txBody>
          <a:bodyPr/>
          <a:lstStyle/>
          <a:p>
            <a:endParaRPr lang="en-US"/>
          </a:p>
        </p:txBody>
      </p:sp>
      <p:sp>
        <p:nvSpPr>
          <p:cNvPr id="20488" name="Line 19"/>
          <p:cNvSpPr>
            <a:spLocks noChangeShapeType="1"/>
          </p:cNvSpPr>
          <p:nvPr/>
        </p:nvSpPr>
        <p:spPr bwMode="auto">
          <a:xfrm flipH="1" flipV="1">
            <a:off x="6438900" y="2209800"/>
            <a:ext cx="0" cy="914400"/>
          </a:xfrm>
          <a:prstGeom prst="line">
            <a:avLst/>
          </a:prstGeom>
          <a:noFill/>
          <a:ln w="19050">
            <a:solidFill>
              <a:schemeClr val="tx1"/>
            </a:solidFill>
            <a:round/>
            <a:headEnd/>
            <a:tailEnd/>
          </a:ln>
        </p:spPr>
        <p:txBody>
          <a:bodyPr/>
          <a:lstStyle/>
          <a:p>
            <a:endParaRPr lang="en-US"/>
          </a:p>
        </p:txBody>
      </p:sp>
      <p:sp>
        <p:nvSpPr>
          <p:cNvPr id="20489" name="Line 20"/>
          <p:cNvSpPr>
            <a:spLocks noChangeShapeType="1"/>
          </p:cNvSpPr>
          <p:nvPr/>
        </p:nvSpPr>
        <p:spPr bwMode="auto">
          <a:xfrm flipH="1" flipV="1">
            <a:off x="2857500" y="2209800"/>
            <a:ext cx="0" cy="914400"/>
          </a:xfrm>
          <a:prstGeom prst="line">
            <a:avLst/>
          </a:prstGeom>
          <a:noFill/>
          <a:ln w="19050">
            <a:solidFill>
              <a:schemeClr val="tx1"/>
            </a:solidFill>
            <a:round/>
            <a:headEnd/>
            <a:tailEnd/>
          </a:ln>
        </p:spPr>
        <p:txBody>
          <a:bodyPr/>
          <a:lstStyle/>
          <a:p>
            <a:endParaRPr lang="en-US"/>
          </a:p>
        </p:txBody>
      </p:sp>
      <p:sp>
        <p:nvSpPr>
          <p:cNvPr id="20490" name="Line 21"/>
          <p:cNvSpPr>
            <a:spLocks noChangeShapeType="1"/>
          </p:cNvSpPr>
          <p:nvPr/>
        </p:nvSpPr>
        <p:spPr bwMode="auto">
          <a:xfrm flipH="1" flipV="1">
            <a:off x="2857500" y="2209800"/>
            <a:ext cx="3581400" cy="0"/>
          </a:xfrm>
          <a:prstGeom prst="line">
            <a:avLst/>
          </a:prstGeom>
          <a:noFill/>
          <a:ln w="19050">
            <a:solidFill>
              <a:schemeClr val="tx1"/>
            </a:solidFill>
            <a:round/>
            <a:headEnd/>
            <a:tailEnd/>
          </a:ln>
        </p:spPr>
        <p:txBody>
          <a:bodyPr/>
          <a:lstStyle/>
          <a:p>
            <a:endParaRPr lang="en-US"/>
          </a:p>
        </p:txBody>
      </p:sp>
      <p:sp>
        <p:nvSpPr>
          <p:cNvPr id="20491" name="Text Box 22"/>
          <p:cNvSpPr txBox="1">
            <a:spLocks noChangeArrowheads="1"/>
          </p:cNvSpPr>
          <p:nvPr/>
        </p:nvSpPr>
        <p:spPr bwMode="auto">
          <a:xfrm>
            <a:off x="2586038" y="3519488"/>
            <a:ext cx="319087" cy="366712"/>
          </a:xfrm>
          <a:prstGeom prst="rect">
            <a:avLst/>
          </a:prstGeom>
          <a:noFill/>
          <a:ln w="9525">
            <a:noFill/>
            <a:miter lim="800000"/>
            <a:headEnd/>
            <a:tailEnd/>
          </a:ln>
        </p:spPr>
        <p:txBody>
          <a:bodyPr wrap="none">
            <a:spAutoFit/>
          </a:bodyPr>
          <a:lstStyle/>
          <a:p>
            <a:r>
              <a:rPr lang="en-US" sz="1800"/>
              <a:t>A</a:t>
            </a:r>
          </a:p>
        </p:txBody>
      </p:sp>
      <p:sp>
        <p:nvSpPr>
          <p:cNvPr id="20492" name="Text Box 23"/>
          <p:cNvSpPr txBox="1">
            <a:spLocks noChangeArrowheads="1"/>
          </p:cNvSpPr>
          <p:nvPr/>
        </p:nvSpPr>
        <p:spPr bwMode="auto">
          <a:xfrm>
            <a:off x="3425825" y="3505200"/>
            <a:ext cx="312738" cy="366713"/>
          </a:xfrm>
          <a:prstGeom prst="rect">
            <a:avLst/>
          </a:prstGeom>
          <a:noFill/>
          <a:ln w="9525">
            <a:noFill/>
            <a:miter lim="800000"/>
            <a:headEnd/>
            <a:tailEnd/>
          </a:ln>
        </p:spPr>
        <p:txBody>
          <a:bodyPr wrap="none">
            <a:spAutoFit/>
          </a:bodyPr>
          <a:lstStyle/>
          <a:p>
            <a:r>
              <a:rPr lang="en-US" sz="1800"/>
              <a:t>B</a:t>
            </a:r>
          </a:p>
        </p:txBody>
      </p:sp>
      <p:sp>
        <p:nvSpPr>
          <p:cNvPr id="20493" name="Text Box 24"/>
          <p:cNvSpPr txBox="1">
            <a:spLocks noChangeArrowheads="1"/>
          </p:cNvSpPr>
          <p:nvPr/>
        </p:nvSpPr>
        <p:spPr bwMode="auto">
          <a:xfrm>
            <a:off x="3695700" y="3505200"/>
            <a:ext cx="320675" cy="366713"/>
          </a:xfrm>
          <a:prstGeom prst="rect">
            <a:avLst/>
          </a:prstGeom>
          <a:noFill/>
          <a:ln w="9525">
            <a:noFill/>
            <a:miter lim="800000"/>
            <a:headEnd/>
            <a:tailEnd/>
          </a:ln>
        </p:spPr>
        <p:txBody>
          <a:bodyPr wrap="none">
            <a:spAutoFit/>
          </a:bodyPr>
          <a:lstStyle/>
          <a:p>
            <a:r>
              <a:rPr lang="en-US" sz="1800"/>
              <a:t>C</a:t>
            </a:r>
          </a:p>
        </p:txBody>
      </p:sp>
      <p:sp>
        <p:nvSpPr>
          <p:cNvPr id="20494" name="Text Box 25"/>
          <p:cNvSpPr txBox="1">
            <a:spLocks noChangeArrowheads="1"/>
          </p:cNvSpPr>
          <p:nvPr/>
        </p:nvSpPr>
        <p:spPr bwMode="auto">
          <a:xfrm>
            <a:off x="5002213" y="3505200"/>
            <a:ext cx="323850" cy="366713"/>
          </a:xfrm>
          <a:prstGeom prst="rect">
            <a:avLst/>
          </a:prstGeom>
          <a:noFill/>
          <a:ln w="9525">
            <a:noFill/>
            <a:miter lim="800000"/>
            <a:headEnd/>
            <a:tailEnd/>
          </a:ln>
        </p:spPr>
        <p:txBody>
          <a:bodyPr wrap="none">
            <a:spAutoFit/>
          </a:bodyPr>
          <a:lstStyle/>
          <a:p>
            <a:r>
              <a:rPr lang="en-US" sz="1800"/>
              <a:t>D</a:t>
            </a:r>
          </a:p>
        </p:txBody>
      </p:sp>
      <p:sp>
        <p:nvSpPr>
          <p:cNvPr id="20495" name="Text Box 26"/>
          <p:cNvSpPr txBox="1">
            <a:spLocks noChangeArrowheads="1"/>
          </p:cNvSpPr>
          <p:nvPr/>
        </p:nvSpPr>
        <p:spPr bwMode="auto">
          <a:xfrm>
            <a:off x="5621338" y="3519488"/>
            <a:ext cx="306387" cy="366712"/>
          </a:xfrm>
          <a:prstGeom prst="rect">
            <a:avLst/>
          </a:prstGeom>
          <a:noFill/>
          <a:ln w="9525">
            <a:noFill/>
            <a:miter lim="800000"/>
            <a:headEnd/>
            <a:tailEnd/>
          </a:ln>
        </p:spPr>
        <p:txBody>
          <a:bodyPr wrap="none">
            <a:spAutoFit/>
          </a:bodyPr>
          <a:lstStyle/>
          <a:p>
            <a:r>
              <a:rPr lang="en-US" sz="1800"/>
              <a:t>E</a:t>
            </a:r>
          </a:p>
        </p:txBody>
      </p:sp>
      <p:sp>
        <p:nvSpPr>
          <p:cNvPr id="20496" name="Text Box 27"/>
          <p:cNvSpPr txBox="1">
            <a:spLocks noChangeArrowheads="1"/>
          </p:cNvSpPr>
          <p:nvPr/>
        </p:nvSpPr>
        <p:spPr bwMode="auto">
          <a:xfrm>
            <a:off x="6373813" y="3505200"/>
            <a:ext cx="560387" cy="366713"/>
          </a:xfrm>
          <a:prstGeom prst="rect">
            <a:avLst/>
          </a:prstGeom>
          <a:noFill/>
          <a:ln w="9525">
            <a:noFill/>
            <a:miter lim="800000"/>
            <a:headEnd/>
            <a:tailEnd/>
          </a:ln>
        </p:spPr>
        <p:txBody>
          <a:bodyPr wrap="none">
            <a:spAutoFit/>
          </a:bodyPr>
          <a:lstStyle/>
          <a:p>
            <a:r>
              <a:rPr lang="en-US" sz="1800"/>
              <a:t>F=A</a:t>
            </a:r>
          </a:p>
        </p:txBody>
      </p:sp>
      <p:sp>
        <p:nvSpPr>
          <p:cNvPr id="20497" name="Line 28"/>
          <p:cNvSpPr>
            <a:spLocks noChangeShapeType="1"/>
          </p:cNvSpPr>
          <p:nvPr/>
        </p:nvSpPr>
        <p:spPr bwMode="auto">
          <a:xfrm>
            <a:off x="2324100" y="5181600"/>
            <a:ext cx="4572000" cy="0"/>
          </a:xfrm>
          <a:prstGeom prst="line">
            <a:avLst/>
          </a:prstGeom>
          <a:noFill/>
          <a:ln w="9525">
            <a:solidFill>
              <a:schemeClr val="tx1"/>
            </a:solidFill>
            <a:round/>
            <a:headEnd/>
            <a:tailEnd/>
          </a:ln>
        </p:spPr>
        <p:txBody>
          <a:bodyPr/>
          <a:lstStyle/>
          <a:p>
            <a:endParaRPr lang="en-US"/>
          </a:p>
        </p:txBody>
      </p:sp>
      <p:grpSp>
        <p:nvGrpSpPr>
          <p:cNvPr id="3" name="Group 38"/>
          <p:cNvGrpSpPr>
            <a:grpSpLocks/>
          </p:cNvGrpSpPr>
          <p:nvPr/>
        </p:nvGrpSpPr>
        <p:grpSpPr bwMode="auto">
          <a:xfrm>
            <a:off x="2857500" y="3429000"/>
            <a:ext cx="3581400" cy="1828800"/>
            <a:chOff x="1680" y="1632"/>
            <a:chExt cx="2256" cy="1152"/>
          </a:xfrm>
        </p:grpSpPr>
        <p:sp>
          <p:nvSpPr>
            <p:cNvPr id="20508" name="Line 29"/>
            <p:cNvSpPr>
              <a:spLocks noChangeShapeType="1"/>
            </p:cNvSpPr>
            <p:nvPr/>
          </p:nvSpPr>
          <p:spPr bwMode="auto">
            <a:xfrm>
              <a:off x="2188" y="1632"/>
              <a:ext cx="0" cy="1152"/>
            </a:xfrm>
            <a:prstGeom prst="line">
              <a:avLst/>
            </a:prstGeom>
            <a:noFill/>
            <a:ln w="9525">
              <a:solidFill>
                <a:schemeClr val="tx1"/>
              </a:solidFill>
              <a:prstDash val="dash"/>
              <a:round/>
              <a:headEnd/>
              <a:tailEnd/>
            </a:ln>
          </p:spPr>
          <p:txBody>
            <a:bodyPr/>
            <a:lstStyle/>
            <a:p>
              <a:endParaRPr lang="en-US"/>
            </a:p>
          </p:txBody>
        </p:sp>
        <p:sp>
          <p:nvSpPr>
            <p:cNvPr id="20509" name="Line 30"/>
            <p:cNvSpPr>
              <a:spLocks noChangeShapeType="1"/>
            </p:cNvSpPr>
            <p:nvPr/>
          </p:nvSpPr>
          <p:spPr bwMode="auto">
            <a:xfrm>
              <a:off x="2256" y="1632"/>
              <a:ext cx="0" cy="1152"/>
            </a:xfrm>
            <a:prstGeom prst="line">
              <a:avLst/>
            </a:prstGeom>
            <a:noFill/>
            <a:ln w="9525">
              <a:solidFill>
                <a:schemeClr val="tx1"/>
              </a:solidFill>
              <a:prstDash val="dash"/>
              <a:round/>
              <a:headEnd/>
              <a:tailEnd/>
            </a:ln>
          </p:spPr>
          <p:txBody>
            <a:bodyPr/>
            <a:lstStyle/>
            <a:p>
              <a:endParaRPr lang="en-US"/>
            </a:p>
          </p:txBody>
        </p:sp>
        <p:sp>
          <p:nvSpPr>
            <p:cNvPr id="20510" name="Line 31"/>
            <p:cNvSpPr>
              <a:spLocks noChangeShapeType="1"/>
            </p:cNvSpPr>
            <p:nvPr/>
          </p:nvSpPr>
          <p:spPr bwMode="auto">
            <a:xfrm>
              <a:off x="1680" y="1632"/>
              <a:ext cx="0" cy="1152"/>
            </a:xfrm>
            <a:prstGeom prst="line">
              <a:avLst/>
            </a:prstGeom>
            <a:noFill/>
            <a:ln w="9525">
              <a:solidFill>
                <a:schemeClr val="tx1"/>
              </a:solidFill>
              <a:prstDash val="dash"/>
              <a:round/>
              <a:headEnd/>
              <a:tailEnd/>
            </a:ln>
          </p:spPr>
          <p:txBody>
            <a:bodyPr/>
            <a:lstStyle/>
            <a:p>
              <a:endParaRPr lang="en-US"/>
            </a:p>
          </p:txBody>
        </p:sp>
        <p:sp>
          <p:nvSpPr>
            <p:cNvPr id="20511" name="Line 32"/>
            <p:cNvSpPr>
              <a:spLocks noChangeShapeType="1"/>
            </p:cNvSpPr>
            <p:nvPr/>
          </p:nvSpPr>
          <p:spPr bwMode="auto">
            <a:xfrm>
              <a:off x="3072" y="1632"/>
              <a:ext cx="0" cy="1152"/>
            </a:xfrm>
            <a:prstGeom prst="line">
              <a:avLst/>
            </a:prstGeom>
            <a:noFill/>
            <a:ln w="9525">
              <a:solidFill>
                <a:schemeClr val="tx1"/>
              </a:solidFill>
              <a:prstDash val="dash"/>
              <a:round/>
              <a:headEnd/>
              <a:tailEnd/>
            </a:ln>
          </p:spPr>
          <p:txBody>
            <a:bodyPr/>
            <a:lstStyle/>
            <a:p>
              <a:endParaRPr lang="en-US"/>
            </a:p>
          </p:txBody>
        </p:sp>
        <p:sp>
          <p:nvSpPr>
            <p:cNvPr id="20512" name="Line 33"/>
            <p:cNvSpPr>
              <a:spLocks noChangeShapeType="1"/>
            </p:cNvSpPr>
            <p:nvPr/>
          </p:nvSpPr>
          <p:spPr bwMode="auto">
            <a:xfrm>
              <a:off x="3456" y="1632"/>
              <a:ext cx="0" cy="1152"/>
            </a:xfrm>
            <a:prstGeom prst="line">
              <a:avLst/>
            </a:prstGeom>
            <a:noFill/>
            <a:ln w="9525">
              <a:solidFill>
                <a:schemeClr val="tx1"/>
              </a:solidFill>
              <a:prstDash val="dash"/>
              <a:round/>
              <a:headEnd/>
              <a:tailEnd/>
            </a:ln>
          </p:spPr>
          <p:txBody>
            <a:bodyPr/>
            <a:lstStyle/>
            <a:p>
              <a:endParaRPr lang="en-US"/>
            </a:p>
          </p:txBody>
        </p:sp>
        <p:sp>
          <p:nvSpPr>
            <p:cNvPr id="20513" name="Line 34"/>
            <p:cNvSpPr>
              <a:spLocks noChangeShapeType="1"/>
            </p:cNvSpPr>
            <p:nvPr/>
          </p:nvSpPr>
          <p:spPr bwMode="auto">
            <a:xfrm>
              <a:off x="3936" y="1632"/>
              <a:ext cx="0" cy="1152"/>
            </a:xfrm>
            <a:prstGeom prst="line">
              <a:avLst/>
            </a:prstGeom>
            <a:noFill/>
            <a:ln w="9525">
              <a:solidFill>
                <a:schemeClr val="tx1"/>
              </a:solidFill>
              <a:prstDash val="dash"/>
              <a:round/>
              <a:headEnd/>
              <a:tailEnd/>
            </a:ln>
          </p:spPr>
          <p:txBody>
            <a:bodyPr/>
            <a:lstStyle/>
            <a:p>
              <a:endParaRPr lang="en-US"/>
            </a:p>
          </p:txBody>
        </p:sp>
      </p:grpSp>
      <p:sp>
        <p:nvSpPr>
          <p:cNvPr id="20499" name="Line 35"/>
          <p:cNvSpPr>
            <a:spLocks noChangeShapeType="1"/>
          </p:cNvSpPr>
          <p:nvPr/>
        </p:nvSpPr>
        <p:spPr bwMode="auto">
          <a:xfrm>
            <a:off x="2846388" y="5181600"/>
            <a:ext cx="838200" cy="0"/>
          </a:xfrm>
          <a:prstGeom prst="line">
            <a:avLst/>
          </a:prstGeom>
          <a:noFill/>
          <a:ln w="28575">
            <a:solidFill>
              <a:schemeClr val="tx1"/>
            </a:solidFill>
            <a:round/>
            <a:headEnd/>
            <a:tailEnd/>
          </a:ln>
        </p:spPr>
        <p:txBody>
          <a:bodyPr/>
          <a:lstStyle/>
          <a:p>
            <a:endParaRPr lang="en-US"/>
          </a:p>
        </p:txBody>
      </p:sp>
      <p:sp>
        <p:nvSpPr>
          <p:cNvPr id="20500" name="Line 36"/>
          <p:cNvSpPr>
            <a:spLocks noChangeShapeType="1"/>
          </p:cNvSpPr>
          <p:nvPr/>
        </p:nvSpPr>
        <p:spPr bwMode="auto">
          <a:xfrm>
            <a:off x="3771900" y="4419600"/>
            <a:ext cx="1295400" cy="0"/>
          </a:xfrm>
          <a:prstGeom prst="line">
            <a:avLst/>
          </a:prstGeom>
          <a:noFill/>
          <a:ln w="28575">
            <a:solidFill>
              <a:schemeClr val="tx1"/>
            </a:solidFill>
            <a:round/>
            <a:headEnd/>
            <a:tailEnd/>
          </a:ln>
        </p:spPr>
        <p:txBody>
          <a:bodyPr/>
          <a:lstStyle/>
          <a:p>
            <a:endParaRPr lang="en-US"/>
          </a:p>
        </p:txBody>
      </p:sp>
      <p:sp>
        <p:nvSpPr>
          <p:cNvPr id="20501" name="Line 37"/>
          <p:cNvSpPr>
            <a:spLocks noChangeShapeType="1"/>
          </p:cNvSpPr>
          <p:nvPr/>
        </p:nvSpPr>
        <p:spPr bwMode="auto">
          <a:xfrm>
            <a:off x="5676900" y="5181600"/>
            <a:ext cx="779463" cy="0"/>
          </a:xfrm>
          <a:prstGeom prst="line">
            <a:avLst/>
          </a:prstGeom>
          <a:noFill/>
          <a:ln w="28575">
            <a:solidFill>
              <a:schemeClr val="tx1"/>
            </a:solidFill>
            <a:round/>
            <a:headEnd/>
            <a:tailEnd/>
          </a:ln>
        </p:spPr>
        <p:txBody>
          <a:bodyPr/>
          <a:lstStyle/>
          <a:p>
            <a:endParaRPr lang="en-US"/>
          </a:p>
        </p:txBody>
      </p:sp>
      <p:sp>
        <p:nvSpPr>
          <p:cNvPr id="20502" name="Line 42"/>
          <p:cNvSpPr>
            <a:spLocks noChangeShapeType="1"/>
          </p:cNvSpPr>
          <p:nvPr/>
        </p:nvSpPr>
        <p:spPr bwMode="auto">
          <a:xfrm>
            <a:off x="5067300" y="4419600"/>
            <a:ext cx="609600" cy="762000"/>
          </a:xfrm>
          <a:prstGeom prst="line">
            <a:avLst/>
          </a:prstGeom>
          <a:noFill/>
          <a:ln w="28575">
            <a:solidFill>
              <a:schemeClr val="tx1"/>
            </a:solidFill>
            <a:round/>
            <a:headEnd/>
            <a:tailEnd/>
          </a:ln>
        </p:spPr>
        <p:txBody>
          <a:bodyPr/>
          <a:lstStyle/>
          <a:p>
            <a:endParaRPr lang="en-US"/>
          </a:p>
        </p:txBody>
      </p:sp>
      <p:sp>
        <p:nvSpPr>
          <p:cNvPr id="20503" name="Line 43"/>
          <p:cNvSpPr>
            <a:spLocks noChangeShapeType="1"/>
          </p:cNvSpPr>
          <p:nvPr/>
        </p:nvSpPr>
        <p:spPr bwMode="auto">
          <a:xfrm flipV="1">
            <a:off x="2476500" y="3733800"/>
            <a:ext cx="0" cy="1600200"/>
          </a:xfrm>
          <a:prstGeom prst="line">
            <a:avLst/>
          </a:prstGeom>
          <a:noFill/>
          <a:ln w="9525">
            <a:solidFill>
              <a:schemeClr val="tx1"/>
            </a:solidFill>
            <a:round/>
            <a:headEnd/>
            <a:tailEnd type="triangle" w="med" len="med"/>
          </a:ln>
        </p:spPr>
        <p:txBody>
          <a:bodyPr/>
          <a:lstStyle/>
          <a:p>
            <a:endParaRPr lang="en-US"/>
          </a:p>
        </p:txBody>
      </p:sp>
      <p:sp>
        <p:nvSpPr>
          <p:cNvPr id="20504" name="Text Box 44"/>
          <p:cNvSpPr txBox="1">
            <a:spLocks noChangeArrowheads="1"/>
          </p:cNvSpPr>
          <p:nvPr/>
        </p:nvSpPr>
        <p:spPr bwMode="auto">
          <a:xfrm rot="-5400000">
            <a:off x="1649412" y="4354513"/>
            <a:ext cx="1349375" cy="304800"/>
          </a:xfrm>
          <a:prstGeom prst="rect">
            <a:avLst/>
          </a:prstGeom>
          <a:noFill/>
          <a:ln w="9525">
            <a:noFill/>
            <a:miter lim="800000"/>
            <a:headEnd/>
            <a:tailEnd/>
          </a:ln>
        </p:spPr>
        <p:txBody>
          <a:bodyPr wrap="none">
            <a:spAutoFit/>
          </a:bodyPr>
          <a:lstStyle/>
          <a:p>
            <a:r>
              <a:rPr lang="en-US" sz="1400"/>
              <a:t>POTENTIAL [V]</a:t>
            </a:r>
          </a:p>
        </p:txBody>
      </p:sp>
      <p:sp>
        <p:nvSpPr>
          <p:cNvPr id="20505" name="Line 45"/>
          <p:cNvSpPr>
            <a:spLocks noChangeShapeType="1"/>
          </p:cNvSpPr>
          <p:nvPr/>
        </p:nvSpPr>
        <p:spPr bwMode="auto">
          <a:xfrm flipV="1">
            <a:off x="3684588" y="4419600"/>
            <a:ext cx="76200" cy="762000"/>
          </a:xfrm>
          <a:prstGeom prst="line">
            <a:avLst/>
          </a:prstGeom>
          <a:noFill/>
          <a:ln w="28575">
            <a:solidFill>
              <a:schemeClr val="tx1"/>
            </a:solidFill>
            <a:round/>
            <a:headEnd/>
            <a:tailEnd/>
          </a:ln>
        </p:spPr>
        <p:txBody>
          <a:bodyPr/>
          <a:lstStyle/>
          <a:p>
            <a:endParaRPr lang="en-US"/>
          </a:p>
        </p:txBody>
      </p:sp>
      <p:sp>
        <p:nvSpPr>
          <p:cNvPr id="20506" name="Text Box 46"/>
          <p:cNvSpPr txBox="1">
            <a:spLocks noChangeArrowheads="1"/>
          </p:cNvSpPr>
          <p:nvPr/>
        </p:nvSpPr>
        <p:spPr bwMode="auto">
          <a:xfrm>
            <a:off x="317762" y="304800"/>
            <a:ext cx="8533875" cy="1415772"/>
          </a:xfrm>
          <a:prstGeom prst="rect">
            <a:avLst/>
          </a:prstGeom>
          <a:noFill/>
          <a:ln w="9525">
            <a:noFill/>
            <a:miter lim="800000"/>
            <a:headEnd/>
            <a:tailEnd/>
          </a:ln>
        </p:spPr>
        <p:txBody>
          <a:bodyPr wrap="none">
            <a:spAutoFit/>
          </a:bodyPr>
          <a:lstStyle/>
          <a:p>
            <a:pPr algn="ctr"/>
            <a:r>
              <a:rPr lang="en-US" sz="3200" i="1" u="sng" dirty="0"/>
              <a:t>Example of KVL: Capacitor in Series with a Resistor</a:t>
            </a:r>
          </a:p>
          <a:p>
            <a:pPr algn="ctr"/>
            <a:endParaRPr lang="en-US" sz="1800" dirty="0"/>
          </a:p>
          <a:p>
            <a:pPr algn="ctr"/>
            <a:r>
              <a:rPr lang="en-US" sz="1800" dirty="0"/>
              <a:t>The stored energy in regenerative brakes of a hybrid-car (represented as capacitor)</a:t>
            </a:r>
          </a:p>
          <a:p>
            <a:pPr algn="ctr"/>
            <a:r>
              <a:rPr lang="en-US" sz="1800" dirty="0"/>
              <a:t>can power a motor load (represented as resistor) </a:t>
            </a:r>
          </a:p>
        </p:txBody>
      </p:sp>
      <p:sp>
        <p:nvSpPr>
          <p:cNvPr id="42" name="TextBox 41"/>
          <p:cNvSpPr txBox="1">
            <a:spLocks noChangeArrowheads="1"/>
          </p:cNvSpPr>
          <p:nvPr/>
        </p:nvSpPr>
        <p:spPr bwMode="auto">
          <a:xfrm>
            <a:off x="685800" y="5715000"/>
            <a:ext cx="7772400" cy="584775"/>
          </a:xfrm>
          <a:prstGeom prst="rect">
            <a:avLst/>
          </a:prstGeom>
          <a:noFill/>
          <a:ln w="9525">
            <a:noFill/>
            <a:miter lim="800000"/>
            <a:headEnd/>
            <a:tailEnd/>
          </a:ln>
        </p:spPr>
        <p:txBody>
          <a:bodyPr wrap="square">
            <a:spAutoFit/>
          </a:bodyPr>
          <a:lstStyle/>
          <a:p>
            <a:r>
              <a:rPr lang="en-US" sz="3200" dirty="0"/>
              <a:t>KVL is a statement of </a:t>
            </a:r>
            <a:r>
              <a:rPr lang="en-US" sz="3200" b="1" dirty="0"/>
              <a:t>Conservation of </a:t>
            </a:r>
            <a:r>
              <a:rPr lang="en-US" sz="3200" b="1" dirty="0" smtClean="0"/>
              <a:t>Energy</a:t>
            </a:r>
            <a:r>
              <a:rPr lang="en-US" sz="3200" dirty="0" smtClean="0"/>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1524000"/>
            <a:ext cx="914400" cy="609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1507" name="Picture 6" descr="latex-image-1.pdf"/>
          <p:cNvPicPr>
            <a:picLocks noChangeAspect="1"/>
          </p:cNvPicPr>
          <p:nvPr/>
        </p:nvPicPr>
        <p:blipFill>
          <a:blip r:embed="rId2" cstate="print"/>
          <a:srcRect/>
          <a:stretch>
            <a:fillRect/>
          </a:stretch>
        </p:blipFill>
        <p:spPr bwMode="auto">
          <a:xfrm>
            <a:off x="4572000" y="1905000"/>
            <a:ext cx="2497137" cy="455613"/>
          </a:xfrm>
          <a:prstGeom prst="rect">
            <a:avLst/>
          </a:prstGeom>
          <a:noFill/>
          <a:ln w="9525">
            <a:noFill/>
            <a:miter lim="800000"/>
            <a:headEnd/>
            <a:tailEnd/>
          </a:ln>
        </p:spPr>
      </p:pic>
      <p:pic>
        <p:nvPicPr>
          <p:cNvPr id="21508" name="Picture 7" descr="latex-image-1.pdf"/>
          <p:cNvPicPr>
            <a:picLocks noChangeAspect="1"/>
          </p:cNvPicPr>
          <p:nvPr/>
        </p:nvPicPr>
        <p:blipFill>
          <a:blip r:embed="rId3" cstate="print"/>
          <a:srcRect/>
          <a:stretch>
            <a:fillRect/>
          </a:stretch>
        </p:blipFill>
        <p:spPr bwMode="auto">
          <a:xfrm>
            <a:off x="4419600" y="3429000"/>
            <a:ext cx="2171700" cy="1150938"/>
          </a:xfrm>
          <a:prstGeom prst="rect">
            <a:avLst/>
          </a:prstGeom>
          <a:noFill/>
          <a:ln w="9525">
            <a:noFill/>
            <a:miter lim="800000"/>
            <a:headEnd/>
            <a:tailEnd/>
          </a:ln>
        </p:spPr>
      </p:pic>
      <p:sp>
        <p:nvSpPr>
          <p:cNvPr id="9" name="TextBox 8"/>
          <p:cNvSpPr txBox="1">
            <a:spLocks noChangeArrowheads="1"/>
          </p:cNvSpPr>
          <p:nvPr/>
        </p:nvSpPr>
        <p:spPr bwMode="auto">
          <a:xfrm>
            <a:off x="914400" y="6096000"/>
            <a:ext cx="7728206" cy="584775"/>
          </a:xfrm>
          <a:prstGeom prst="rect">
            <a:avLst/>
          </a:prstGeom>
          <a:noFill/>
          <a:ln w="9525">
            <a:noFill/>
            <a:miter lim="800000"/>
            <a:headEnd/>
            <a:tailEnd/>
          </a:ln>
        </p:spPr>
        <p:txBody>
          <a:bodyPr wrap="none">
            <a:spAutoFit/>
          </a:bodyPr>
          <a:lstStyle/>
          <a:p>
            <a:r>
              <a:rPr lang="en-US" sz="3200" dirty="0"/>
              <a:t>KCL is a statement of </a:t>
            </a:r>
            <a:r>
              <a:rPr lang="en-US" sz="3200" b="1" dirty="0"/>
              <a:t>Conservation of Mass</a:t>
            </a:r>
            <a:r>
              <a:rPr lang="en-US" sz="3200" dirty="0"/>
              <a:t> ! </a:t>
            </a:r>
          </a:p>
        </p:txBody>
      </p:sp>
      <p:sp>
        <p:nvSpPr>
          <p:cNvPr id="21510" name="TextBox 9"/>
          <p:cNvSpPr txBox="1">
            <a:spLocks noChangeArrowheads="1"/>
          </p:cNvSpPr>
          <p:nvPr/>
        </p:nvSpPr>
        <p:spPr bwMode="auto">
          <a:xfrm>
            <a:off x="1600200" y="228600"/>
            <a:ext cx="6189580" cy="707886"/>
          </a:xfrm>
          <a:prstGeom prst="rect">
            <a:avLst/>
          </a:prstGeom>
          <a:noFill/>
          <a:ln w="9525">
            <a:noFill/>
            <a:miter lim="800000"/>
            <a:headEnd/>
            <a:tailEnd/>
          </a:ln>
        </p:spPr>
        <p:txBody>
          <a:bodyPr wrap="none">
            <a:spAutoFit/>
          </a:bodyPr>
          <a:lstStyle/>
          <a:p>
            <a:pPr marL="0" lvl="3"/>
            <a:r>
              <a:rPr lang="en-US" sz="4000" i="1" u="sng" dirty="0" smtClean="0"/>
              <a:t>Kirchhoff’s </a:t>
            </a:r>
            <a:r>
              <a:rPr lang="en-US" sz="4000" i="1" u="sng" dirty="0"/>
              <a:t>Current Law (KCL</a:t>
            </a:r>
            <a:r>
              <a:rPr lang="en-US" sz="4000" i="1" u="sng" dirty="0" smtClean="0"/>
              <a:t>)</a:t>
            </a:r>
            <a:endParaRPr lang="en-US" sz="4000" i="1" u="sng" dirty="0"/>
          </a:p>
        </p:txBody>
      </p:sp>
      <p:sp>
        <p:nvSpPr>
          <p:cNvPr id="21511" name="TextBox 10"/>
          <p:cNvSpPr txBox="1">
            <a:spLocks noChangeArrowheads="1"/>
          </p:cNvSpPr>
          <p:nvPr/>
        </p:nvSpPr>
        <p:spPr bwMode="auto">
          <a:xfrm>
            <a:off x="5219700" y="4687888"/>
            <a:ext cx="1816100" cy="922337"/>
          </a:xfrm>
          <a:prstGeom prst="rect">
            <a:avLst/>
          </a:prstGeom>
          <a:noFill/>
          <a:ln w="9525">
            <a:noFill/>
            <a:miter lim="800000"/>
            <a:headEnd/>
            <a:tailEnd/>
          </a:ln>
        </p:spPr>
        <p:txBody>
          <a:bodyPr wrap="none">
            <a:spAutoFit/>
          </a:bodyPr>
          <a:lstStyle/>
          <a:p>
            <a:pPr algn="ctr"/>
            <a:r>
              <a:rPr lang="en-US" sz="1800"/>
              <a:t>Summed over</a:t>
            </a:r>
            <a:br>
              <a:rPr lang="en-US" sz="1800"/>
            </a:br>
            <a:r>
              <a:rPr lang="en-US" sz="1800"/>
              <a:t>all currents</a:t>
            </a:r>
            <a:br>
              <a:rPr lang="en-US" sz="1800"/>
            </a:br>
            <a:r>
              <a:rPr lang="en-US" sz="1800"/>
              <a:t>entering a node</a:t>
            </a:r>
          </a:p>
        </p:txBody>
      </p:sp>
      <p:cxnSp>
        <p:nvCxnSpPr>
          <p:cNvPr id="13" name="Shape 12"/>
          <p:cNvCxnSpPr>
            <a:cxnSpLocks noChangeShapeType="1"/>
          </p:cNvCxnSpPr>
          <p:nvPr/>
        </p:nvCxnSpPr>
        <p:spPr bwMode="auto">
          <a:xfrm rot="10800000">
            <a:off x="4914900" y="4495800"/>
            <a:ext cx="457200" cy="381000"/>
          </a:xfrm>
          <a:prstGeom prst="curvedConnector3">
            <a:avLst>
              <a:gd name="adj1" fmla="val 50000"/>
            </a:avLst>
          </a:prstGeom>
          <a:noFill/>
          <a:ln w="25400">
            <a:solidFill>
              <a:srgbClr val="808080"/>
            </a:solidFill>
            <a:round/>
            <a:headEnd/>
            <a:tailEnd type="arrow" w="med" len="med"/>
          </a:ln>
          <a:effectLst>
            <a:outerShdw dist="20000" dir="5400000" rotWithShape="0">
              <a:srgbClr val="808080">
                <a:alpha val="37999"/>
              </a:srgbClr>
            </a:outerShdw>
          </a:effectLst>
        </p:spPr>
      </p:cxnSp>
      <p:cxnSp>
        <p:nvCxnSpPr>
          <p:cNvPr id="17" name="Straight Connector 16"/>
          <p:cNvCxnSpPr/>
          <p:nvPr/>
        </p:nvCxnSpPr>
        <p:spPr>
          <a:xfrm flipV="1">
            <a:off x="1524000" y="2133600"/>
            <a:ext cx="9144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438400" y="2133600"/>
            <a:ext cx="99060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600200" y="1574800"/>
            <a:ext cx="457200" cy="304800"/>
          </a:xfrm>
          <a:prstGeom prst="line">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79563" y="2332038"/>
            <a:ext cx="457200" cy="228600"/>
          </a:xfrm>
          <a:prstGeom prst="line">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38400" y="2133600"/>
            <a:ext cx="381000" cy="58738"/>
          </a:xfrm>
          <a:prstGeom prst="line">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pic>
        <p:nvPicPr>
          <p:cNvPr id="21518" name="Picture 23" descr="latex-image-1.pdf"/>
          <p:cNvPicPr>
            <a:picLocks noChangeAspect="1"/>
          </p:cNvPicPr>
          <p:nvPr/>
        </p:nvPicPr>
        <p:blipFill>
          <a:blip r:embed="rId4" cstate="print"/>
          <a:srcRect r="83170"/>
          <a:stretch>
            <a:fillRect/>
          </a:stretch>
        </p:blipFill>
        <p:spPr bwMode="auto">
          <a:xfrm>
            <a:off x="1752600" y="1295400"/>
            <a:ext cx="304800" cy="330200"/>
          </a:xfrm>
          <a:prstGeom prst="rect">
            <a:avLst/>
          </a:prstGeom>
          <a:noFill/>
          <a:ln w="9525">
            <a:noFill/>
            <a:miter lim="800000"/>
            <a:headEnd/>
            <a:tailEnd/>
          </a:ln>
        </p:spPr>
      </p:pic>
      <p:pic>
        <p:nvPicPr>
          <p:cNvPr id="21519" name="Picture 24" descr="latex-image-1.pdf"/>
          <p:cNvPicPr>
            <a:picLocks noChangeAspect="1"/>
          </p:cNvPicPr>
          <p:nvPr/>
        </p:nvPicPr>
        <p:blipFill>
          <a:blip r:embed="rId5" cstate="print"/>
          <a:srcRect r="588"/>
          <a:stretch>
            <a:fillRect/>
          </a:stretch>
        </p:blipFill>
        <p:spPr bwMode="auto">
          <a:xfrm>
            <a:off x="1752600" y="4800600"/>
            <a:ext cx="330200" cy="330200"/>
          </a:xfrm>
          <a:prstGeom prst="rect">
            <a:avLst/>
          </a:prstGeom>
          <a:noFill/>
          <a:ln w="9525">
            <a:noFill/>
            <a:miter lim="800000"/>
            <a:headEnd/>
            <a:tailEnd/>
          </a:ln>
        </p:spPr>
      </p:pic>
      <p:pic>
        <p:nvPicPr>
          <p:cNvPr id="21520" name="Picture 25" descr="latex-image-1.pdf"/>
          <p:cNvPicPr>
            <a:picLocks noChangeAspect="1"/>
          </p:cNvPicPr>
          <p:nvPr/>
        </p:nvPicPr>
        <p:blipFill>
          <a:blip r:embed="rId4" cstate="print"/>
          <a:srcRect l="37868" r="41093"/>
          <a:stretch>
            <a:fillRect/>
          </a:stretch>
        </p:blipFill>
        <p:spPr bwMode="auto">
          <a:xfrm>
            <a:off x="1981200" y="2413000"/>
            <a:ext cx="381000" cy="330200"/>
          </a:xfrm>
          <a:prstGeom prst="rect">
            <a:avLst/>
          </a:prstGeom>
          <a:noFill/>
          <a:ln w="9525">
            <a:noFill/>
            <a:miter lim="800000"/>
            <a:headEnd/>
            <a:tailEnd/>
          </a:ln>
        </p:spPr>
      </p:pic>
      <p:pic>
        <p:nvPicPr>
          <p:cNvPr id="21521" name="Picture 26" descr="latex-image-1.pdf"/>
          <p:cNvPicPr>
            <a:picLocks noChangeAspect="1"/>
          </p:cNvPicPr>
          <p:nvPr/>
        </p:nvPicPr>
        <p:blipFill>
          <a:blip r:embed="rId4" cstate="print"/>
          <a:srcRect l="84151"/>
          <a:stretch>
            <a:fillRect/>
          </a:stretch>
        </p:blipFill>
        <p:spPr bwMode="auto">
          <a:xfrm>
            <a:off x="2971800" y="1828800"/>
            <a:ext cx="287338" cy="330200"/>
          </a:xfrm>
          <a:prstGeom prst="rect">
            <a:avLst/>
          </a:prstGeom>
          <a:noFill/>
          <a:ln w="9525">
            <a:noFill/>
            <a:miter lim="800000"/>
            <a:headEnd/>
            <a:tailEnd/>
          </a:ln>
        </p:spPr>
      </p:pic>
      <p:cxnSp>
        <p:nvCxnSpPr>
          <p:cNvPr id="28" name="Straight Connector 27"/>
          <p:cNvCxnSpPr/>
          <p:nvPr/>
        </p:nvCxnSpPr>
        <p:spPr>
          <a:xfrm rot="16200000" flipH="1">
            <a:off x="1828800" y="3810000"/>
            <a:ext cx="838200" cy="381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524000" y="4419600"/>
            <a:ext cx="9144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438400" y="4419600"/>
            <a:ext cx="99060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2108994" y="3969544"/>
            <a:ext cx="304800" cy="138112"/>
          </a:xfrm>
          <a:prstGeom prst="line">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579563" y="4618038"/>
            <a:ext cx="457200" cy="228600"/>
          </a:xfrm>
          <a:prstGeom prst="line">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663825" y="4457700"/>
            <a:ext cx="381000" cy="58738"/>
          </a:xfrm>
          <a:prstGeom prst="line">
            <a:avLst/>
          </a:prstGeom>
          <a:ln>
            <a:solidFill>
              <a:schemeClr val="tx1"/>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pic>
        <p:nvPicPr>
          <p:cNvPr id="21528" name="Picture 33" descr="latex-image-1.pdf"/>
          <p:cNvPicPr>
            <a:picLocks noChangeAspect="1"/>
          </p:cNvPicPr>
          <p:nvPr/>
        </p:nvPicPr>
        <p:blipFill>
          <a:blip r:embed="rId4" cstate="print"/>
          <a:srcRect r="83170"/>
          <a:stretch>
            <a:fillRect/>
          </a:stretch>
        </p:blipFill>
        <p:spPr bwMode="auto">
          <a:xfrm>
            <a:off x="1828800" y="3632200"/>
            <a:ext cx="304800" cy="330200"/>
          </a:xfrm>
          <a:prstGeom prst="rect">
            <a:avLst/>
          </a:prstGeom>
          <a:noFill/>
          <a:ln w="9525">
            <a:noFill/>
            <a:miter lim="800000"/>
            <a:headEnd/>
            <a:tailEnd/>
          </a:ln>
        </p:spPr>
      </p:pic>
      <p:pic>
        <p:nvPicPr>
          <p:cNvPr id="21529" name="Picture 34" descr="latex-image-1.pdf"/>
          <p:cNvPicPr>
            <a:picLocks noChangeAspect="1"/>
          </p:cNvPicPr>
          <p:nvPr/>
        </p:nvPicPr>
        <p:blipFill>
          <a:blip r:embed="rId4" cstate="print"/>
          <a:srcRect l="37868" r="41093"/>
          <a:stretch>
            <a:fillRect/>
          </a:stretch>
        </p:blipFill>
        <p:spPr bwMode="auto">
          <a:xfrm>
            <a:off x="2819400" y="4114800"/>
            <a:ext cx="381000" cy="330200"/>
          </a:xfrm>
          <a:prstGeom prst="rect">
            <a:avLst/>
          </a:prstGeom>
          <a:noFill/>
          <a:ln w="9525">
            <a:noFill/>
            <a:miter lim="800000"/>
            <a:headEnd/>
            <a:tailEnd/>
          </a:ln>
        </p:spPr>
      </p:pic>
      <p:pic>
        <p:nvPicPr>
          <p:cNvPr id="21530" name="Picture 35" descr="latex-image-1.pdf"/>
          <p:cNvPicPr>
            <a:picLocks noChangeAspect="1"/>
          </p:cNvPicPr>
          <p:nvPr/>
        </p:nvPicPr>
        <p:blipFill>
          <a:blip r:embed="rId4" cstate="print"/>
          <a:srcRect l="84151"/>
          <a:stretch>
            <a:fillRect/>
          </a:stretch>
        </p:blipFill>
        <p:spPr bwMode="auto">
          <a:xfrm>
            <a:off x="2819400" y="4648200"/>
            <a:ext cx="287338" cy="330200"/>
          </a:xfrm>
          <a:prstGeom prst="rect">
            <a:avLst/>
          </a:prstGeom>
          <a:noFill/>
          <a:ln w="9525">
            <a:noFill/>
            <a:miter lim="800000"/>
            <a:headEnd/>
            <a:tailEnd/>
          </a:ln>
        </p:spPr>
      </p:pic>
      <p:cxnSp>
        <p:nvCxnSpPr>
          <p:cNvPr id="40" name="Straight Connector 39"/>
          <p:cNvCxnSpPr/>
          <p:nvPr/>
        </p:nvCxnSpPr>
        <p:spPr>
          <a:xfrm rot="16200000" flipH="1">
            <a:off x="2286000" y="4572000"/>
            <a:ext cx="838200" cy="533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2578894" y="4777581"/>
            <a:ext cx="293688" cy="187325"/>
          </a:xfrm>
          <a:prstGeom prst="line">
            <a:avLst/>
          </a:prstGeom>
          <a:ln>
            <a:solidFill>
              <a:schemeClr val="tx1"/>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676400" y="228600"/>
            <a:ext cx="5880969" cy="707886"/>
          </a:xfrm>
          <a:prstGeom prst="rect">
            <a:avLst/>
          </a:prstGeom>
          <a:noFill/>
          <a:ln w="9525">
            <a:noFill/>
            <a:miter lim="800000"/>
            <a:headEnd/>
            <a:tailEnd/>
          </a:ln>
        </p:spPr>
        <p:txBody>
          <a:bodyPr wrap="none">
            <a:spAutoFit/>
          </a:bodyPr>
          <a:lstStyle/>
          <a:p>
            <a:r>
              <a:rPr lang="en-US" sz="4000" i="1" u="sng" dirty="0"/>
              <a:t>Energy Stored in Capacitors</a:t>
            </a:r>
          </a:p>
        </p:txBody>
      </p:sp>
      <p:pic>
        <p:nvPicPr>
          <p:cNvPr id="41997" name="Picture 13" descr="txp_fig"/>
          <p:cNvPicPr>
            <a:picLocks noChangeAspect="1" noChangeArrowheads="1"/>
          </p:cNvPicPr>
          <p:nvPr>
            <p:custDataLst>
              <p:tags r:id="rId1"/>
            </p:custDataLst>
          </p:nvPr>
        </p:nvPicPr>
        <p:blipFill>
          <a:blip r:embed="rId11" cstate="print"/>
          <a:srcRect/>
          <a:stretch>
            <a:fillRect/>
          </a:stretch>
        </p:blipFill>
        <p:spPr bwMode="auto">
          <a:xfrm>
            <a:off x="693738" y="2749550"/>
            <a:ext cx="2085975" cy="755650"/>
          </a:xfrm>
          <a:prstGeom prst="rect">
            <a:avLst/>
          </a:prstGeom>
          <a:noFill/>
          <a:ln w="9525">
            <a:noFill/>
            <a:miter lim="800000"/>
            <a:headEnd/>
            <a:tailEnd/>
          </a:ln>
        </p:spPr>
      </p:pic>
      <p:pic>
        <p:nvPicPr>
          <p:cNvPr id="41999" name="Picture 15" descr="txp_fig"/>
          <p:cNvPicPr>
            <a:picLocks noChangeAspect="1" noChangeArrowheads="1"/>
          </p:cNvPicPr>
          <p:nvPr>
            <p:custDataLst>
              <p:tags r:id="rId2"/>
            </p:custDataLst>
          </p:nvPr>
        </p:nvPicPr>
        <p:blipFill>
          <a:blip r:embed="rId12" cstate="print"/>
          <a:srcRect/>
          <a:stretch>
            <a:fillRect/>
          </a:stretch>
        </p:blipFill>
        <p:spPr bwMode="auto">
          <a:xfrm>
            <a:off x="646113" y="3921125"/>
            <a:ext cx="1247775" cy="706438"/>
          </a:xfrm>
          <a:prstGeom prst="rect">
            <a:avLst/>
          </a:prstGeom>
          <a:noFill/>
          <a:ln w="9525">
            <a:noFill/>
            <a:miter lim="800000"/>
            <a:headEnd/>
            <a:tailEnd/>
          </a:ln>
        </p:spPr>
      </p:pic>
      <p:pic>
        <p:nvPicPr>
          <p:cNvPr id="42001" name="Picture 17" descr="txp_fig"/>
          <p:cNvPicPr>
            <a:picLocks noChangeAspect="1" noChangeArrowheads="1"/>
          </p:cNvPicPr>
          <p:nvPr>
            <p:custDataLst>
              <p:tags r:id="rId3"/>
            </p:custDataLst>
          </p:nvPr>
        </p:nvPicPr>
        <p:blipFill>
          <a:blip r:embed="rId13" cstate="print"/>
          <a:srcRect/>
          <a:stretch>
            <a:fillRect/>
          </a:stretch>
        </p:blipFill>
        <p:spPr bwMode="auto">
          <a:xfrm>
            <a:off x="668338" y="5032375"/>
            <a:ext cx="2035175" cy="738187"/>
          </a:xfrm>
          <a:prstGeom prst="rect">
            <a:avLst/>
          </a:prstGeom>
          <a:noFill/>
          <a:ln w="9525">
            <a:noFill/>
            <a:miter lim="800000"/>
            <a:headEnd/>
            <a:tailEnd/>
          </a:ln>
        </p:spPr>
      </p:pic>
      <p:pic>
        <p:nvPicPr>
          <p:cNvPr id="42004" name="Picture 20" descr="txp_fig"/>
          <p:cNvPicPr>
            <a:picLocks noChangeAspect="1" noChangeArrowheads="1"/>
          </p:cNvPicPr>
          <p:nvPr>
            <p:custDataLst>
              <p:tags r:id="rId4"/>
            </p:custDataLst>
          </p:nvPr>
        </p:nvPicPr>
        <p:blipFill>
          <a:blip r:embed="rId14" cstate="print"/>
          <a:srcRect/>
          <a:stretch>
            <a:fillRect/>
          </a:stretch>
        </p:blipFill>
        <p:spPr bwMode="auto">
          <a:xfrm>
            <a:off x="3733800" y="5084762"/>
            <a:ext cx="1822450" cy="706438"/>
          </a:xfrm>
          <a:prstGeom prst="rect">
            <a:avLst/>
          </a:prstGeom>
          <a:noFill/>
          <a:ln w="9525">
            <a:noFill/>
            <a:miter lim="800000"/>
            <a:headEnd/>
            <a:tailEnd/>
          </a:ln>
        </p:spPr>
      </p:pic>
      <p:pic>
        <p:nvPicPr>
          <p:cNvPr id="42005" name="Picture 21" descr="txp_fig"/>
          <p:cNvPicPr>
            <a:picLocks noChangeAspect="1" noChangeArrowheads="1"/>
          </p:cNvPicPr>
          <p:nvPr>
            <p:custDataLst>
              <p:tags r:id="rId5"/>
            </p:custDataLst>
          </p:nvPr>
        </p:nvPicPr>
        <p:blipFill>
          <a:blip r:embed="rId15" cstate="print"/>
          <a:srcRect/>
          <a:stretch>
            <a:fillRect/>
          </a:stretch>
        </p:blipFill>
        <p:spPr bwMode="auto">
          <a:xfrm>
            <a:off x="381000" y="1679575"/>
            <a:ext cx="2411413" cy="682625"/>
          </a:xfrm>
          <a:prstGeom prst="rect">
            <a:avLst/>
          </a:prstGeom>
          <a:noFill/>
          <a:ln w="9525">
            <a:noFill/>
            <a:miter lim="800000"/>
            <a:headEnd/>
            <a:tailEnd/>
          </a:ln>
        </p:spPr>
      </p:pic>
      <p:pic>
        <p:nvPicPr>
          <p:cNvPr id="24584" name="Picture 107" descr="txp_fig"/>
          <p:cNvPicPr>
            <a:picLocks noChangeAspect="1" noChangeArrowheads="1"/>
          </p:cNvPicPr>
          <p:nvPr>
            <p:custDataLst>
              <p:tags r:id="rId6"/>
            </p:custDataLst>
          </p:nvPr>
        </p:nvPicPr>
        <p:blipFill>
          <a:blip r:embed="rId16" cstate="print"/>
          <a:srcRect/>
          <a:stretch>
            <a:fillRect/>
          </a:stretch>
        </p:blipFill>
        <p:spPr bwMode="auto">
          <a:xfrm>
            <a:off x="7931150" y="2819400"/>
            <a:ext cx="1038225" cy="290513"/>
          </a:xfrm>
          <a:prstGeom prst="rect">
            <a:avLst/>
          </a:prstGeom>
          <a:noFill/>
          <a:ln w="9525">
            <a:noFill/>
            <a:miter lim="800000"/>
            <a:headEnd/>
            <a:tailEnd/>
          </a:ln>
        </p:spPr>
      </p:pic>
      <p:pic>
        <p:nvPicPr>
          <p:cNvPr id="24586" name="Picture 128" descr="txp_fig"/>
          <p:cNvPicPr>
            <a:picLocks noChangeAspect="1" noChangeArrowheads="1"/>
          </p:cNvPicPr>
          <p:nvPr>
            <p:custDataLst>
              <p:tags r:id="rId7"/>
            </p:custDataLst>
          </p:nvPr>
        </p:nvPicPr>
        <p:blipFill>
          <a:blip r:embed="rId17" cstate="print"/>
          <a:srcRect/>
          <a:stretch>
            <a:fillRect/>
          </a:stretch>
        </p:blipFill>
        <p:spPr bwMode="auto">
          <a:xfrm>
            <a:off x="8264525" y="3630613"/>
            <a:ext cx="414338" cy="153987"/>
          </a:xfrm>
          <a:prstGeom prst="rect">
            <a:avLst/>
          </a:prstGeom>
          <a:noFill/>
          <a:ln w="9525">
            <a:noFill/>
            <a:miter lim="800000"/>
            <a:headEnd/>
            <a:tailEnd/>
          </a:ln>
        </p:spPr>
      </p:pic>
      <p:pic>
        <p:nvPicPr>
          <p:cNvPr id="24589" name="Picture 169" descr="txp_fig"/>
          <p:cNvPicPr>
            <a:picLocks noChangeAspect="1" noChangeArrowheads="1"/>
          </p:cNvPicPr>
          <p:nvPr>
            <p:custDataLst>
              <p:tags r:id="rId8"/>
            </p:custDataLst>
          </p:nvPr>
        </p:nvPicPr>
        <p:blipFill>
          <a:blip r:embed="rId18" cstate="print"/>
          <a:srcRect/>
          <a:stretch>
            <a:fillRect/>
          </a:stretch>
        </p:blipFill>
        <p:spPr bwMode="auto">
          <a:xfrm>
            <a:off x="8229600" y="2235200"/>
            <a:ext cx="476250" cy="276225"/>
          </a:xfrm>
          <a:prstGeom prst="rect">
            <a:avLst/>
          </a:prstGeom>
          <a:noFill/>
          <a:ln w="9525">
            <a:noFill/>
            <a:miter lim="800000"/>
            <a:headEnd/>
            <a:tailEnd/>
          </a:ln>
        </p:spPr>
      </p:pic>
      <p:sp>
        <p:nvSpPr>
          <p:cNvPr id="24592" name="TextBox 92"/>
          <p:cNvSpPr txBox="1">
            <a:spLocks noChangeArrowheads="1"/>
          </p:cNvSpPr>
          <p:nvPr/>
        </p:nvSpPr>
        <p:spPr bwMode="auto">
          <a:xfrm>
            <a:off x="1752600" y="838200"/>
            <a:ext cx="6161088" cy="369888"/>
          </a:xfrm>
          <a:prstGeom prst="rect">
            <a:avLst/>
          </a:prstGeom>
          <a:noFill/>
          <a:ln w="9525">
            <a:noFill/>
            <a:miter lim="800000"/>
            <a:headEnd/>
            <a:tailEnd/>
          </a:ln>
        </p:spPr>
        <p:txBody>
          <a:bodyPr wrap="none">
            <a:spAutoFit/>
          </a:bodyPr>
          <a:lstStyle/>
          <a:p>
            <a:r>
              <a:rPr lang="en-US" sz="1800" i="1"/>
              <a:t>(we will assume that the structure is mechanically rigid) </a:t>
            </a:r>
          </a:p>
        </p:txBody>
      </p:sp>
      <p:pic>
        <p:nvPicPr>
          <p:cNvPr id="94" name="Picture 18" descr="txp_fig"/>
          <p:cNvPicPr>
            <a:picLocks noChangeAspect="1" noChangeArrowheads="1"/>
          </p:cNvPicPr>
          <p:nvPr>
            <p:custDataLst>
              <p:tags r:id="rId9"/>
            </p:custDataLst>
          </p:nvPr>
        </p:nvPicPr>
        <p:blipFill>
          <a:blip r:embed="rId19" cstate="print"/>
          <a:srcRect r="87878" b="-12675"/>
          <a:stretch>
            <a:fillRect/>
          </a:stretch>
        </p:blipFill>
        <p:spPr bwMode="auto">
          <a:xfrm>
            <a:off x="658813" y="2971800"/>
            <a:ext cx="304800" cy="381000"/>
          </a:xfrm>
          <a:prstGeom prst="rect">
            <a:avLst/>
          </a:prstGeom>
          <a:noFill/>
          <a:ln w="9525">
            <a:noFill/>
            <a:miter lim="800000"/>
            <a:headEnd/>
            <a:tailEnd/>
          </a:ln>
        </p:spPr>
      </p:pic>
      <p:grpSp>
        <p:nvGrpSpPr>
          <p:cNvPr id="6" name="Group 25"/>
          <p:cNvGrpSpPr>
            <a:grpSpLocks/>
          </p:cNvGrpSpPr>
          <p:nvPr/>
        </p:nvGrpSpPr>
        <p:grpSpPr bwMode="auto">
          <a:xfrm>
            <a:off x="3352800" y="2125663"/>
            <a:ext cx="1192213" cy="1836737"/>
            <a:chOff x="588" y="817"/>
            <a:chExt cx="1064" cy="1122"/>
          </a:xfrm>
        </p:grpSpPr>
        <p:pic>
          <p:nvPicPr>
            <p:cNvPr id="24595" name="Picture 24" descr="Scan"/>
            <p:cNvPicPr>
              <a:picLocks noChangeAspect="1" noChangeArrowheads="1"/>
            </p:cNvPicPr>
            <p:nvPr/>
          </p:nvPicPr>
          <p:blipFill>
            <a:blip r:embed="rId20" cstate="print">
              <a:clrChange>
                <a:clrFrom>
                  <a:srgbClr val="FFFFFF"/>
                </a:clrFrom>
                <a:clrTo>
                  <a:srgbClr val="FFFFFF">
                    <a:alpha val="0"/>
                  </a:srgbClr>
                </a:clrTo>
              </a:clrChange>
            </a:blip>
            <a:stretch>
              <a:fillRect/>
            </a:stretch>
          </p:blipFill>
          <p:spPr bwMode="auto">
            <a:xfrm rot="-5400000">
              <a:off x="592" y="1021"/>
              <a:ext cx="914" cy="922"/>
            </a:xfrm>
            <a:prstGeom prst="rect">
              <a:avLst/>
            </a:prstGeom>
            <a:noFill/>
            <a:ln w="9525">
              <a:noFill/>
              <a:miter lim="800000"/>
              <a:headEnd/>
              <a:tailEnd/>
            </a:ln>
          </p:spPr>
        </p:pic>
        <p:sp>
          <p:nvSpPr>
            <p:cNvPr id="24596" name="Text Box 7"/>
            <p:cNvSpPr txBox="1">
              <a:spLocks noChangeArrowheads="1"/>
            </p:cNvSpPr>
            <p:nvPr/>
          </p:nvSpPr>
          <p:spPr bwMode="auto">
            <a:xfrm>
              <a:off x="860" y="1327"/>
              <a:ext cx="438" cy="282"/>
            </a:xfrm>
            <a:prstGeom prst="rect">
              <a:avLst/>
            </a:prstGeom>
            <a:noFill/>
            <a:ln w="9525">
              <a:noFill/>
              <a:miter lim="800000"/>
              <a:headEnd/>
              <a:tailEnd/>
            </a:ln>
          </p:spPr>
          <p:txBody>
            <a:bodyPr wrap="none">
              <a:spAutoFit/>
            </a:bodyPr>
            <a:lstStyle/>
            <a:p>
              <a:r>
                <a:rPr lang="en-US" i="1">
                  <a:solidFill>
                    <a:srgbClr val="FF3300"/>
                  </a:solidFill>
                  <a:latin typeface="Times New Roman" charset="0"/>
                  <a:cs typeface="Times New Roman" charset="0"/>
                </a:rPr>
                <a:t>C</a:t>
              </a:r>
            </a:p>
          </p:txBody>
        </p:sp>
        <p:sp>
          <p:nvSpPr>
            <p:cNvPr id="24597" name="Text Box 8"/>
            <p:cNvSpPr txBox="1">
              <a:spLocks noChangeArrowheads="1"/>
            </p:cNvSpPr>
            <p:nvPr/>
          </p:nvSpPr>
          <p:spPr bwMode="auto">
            <a:xfrm>
              <a:off x="860" y="817"/>
              <a:ext cx="331" cy="282"/>
            </a:xfrm>
            <a:prstGeom prst="rect">
              <a:avLst/>
            </a:prstGeom>
            <a:noFill/>
            <a:ln w="9525">
              <a:noFill/>
              <a:miter lim="800000"/>
              <a:headEnd/>
              <a:tailEnd/>
            </a:ln>
          </p:spPr>
          <p:txBody>
            <a:bodyPr wrap="none">
              <a:spAutoFit/>
            </a:bodyPr>
            <a:lstStyle/>
            <a:p>
              <a:r>
                <a:rPr lang="en-US" i="1">
                  <a:solidFill>
                    <a:srgbClr val="FF3300"/>
                  </a:solidFill>
                  <a:latin typeface="Times New Roman" charset="0"/>
                  <a:cs typeface="Times New Roman" charset="0"/>
                </a:rPr>
                <a:t>i</a:t>
              </a:r>
            </a:p>
          </p:txBody>
        </p:sp>
        <p:sp>
          <p:nvSpPr>
            <p:cNvPr id="24598" name="Text Box 17"/>
            <p:cNvSpPr txBox="1">
              <a:spLocks noChangeArrowheads="1"/>
            </p:cNvSpPr>
            <p:nvPr/>
          </p:nvSpPr>
          <p:spPr bwMode="auto">
            <a:xfrm>
              <a:off x="1212" y="1159"/>
              <a:ext cx="440" cy="733"/>
            </a:xfrm>
            <a:prstGeom prst="rect">
              <a:avLst/>
            </a:prstGeom>
            <a:noFill/>
            <a:ln w="9525">
              <a:noFill/>
              <a:miter lim="800000"/>
              <a:headEnd/>
              <a:tailEnd/>
            </a:ln>
          </p:spPr>
          <p:txBody>
            <a:bodyPr wrap="none">
              <a:spAutoFit/>
            </a:bodyPr>
            <a:lstStyle/>
            <a:p>
              <a:pPr algn="ctr"/>
              <a:r>
                <a:rPr lang="en-US" i="1">
                  <a:solidFill>
                    <a:srgbClr val="FF3300"/>
                  </a:solidFill>
                  <a:latin typeface="Times New Roman" charset="0"/>
                  <a:cs typeface="Times New Roman" charset="0"/>
                </a:rPr>
                <a:t>+</a:t>
              </a:r>
            </a:p>
            <a:p>
              <a:pPr algn="ctr"/>
              <a:r>
                <a:rPr lang="en-US" i="1">
                  <a:solidFill>
                    <a:srgbClr val="FF3300"/>
                  </a:solidFill>
                  <a:latin typeface="Times New Roman" charset="0"/>
                  <a:cs typeface="Times New Roman" charset="0"/>
                </a:rPr>
                <a:t>v</a:t>
              </a:r>
            </a:p>
            <a:p>
              <a:pPr algn="ctr"/>
              <a:r>
                <a:rPr lang="en-US" i="1">
                  <a:solidFill>
                    <a:srgbClr val="FF3300"/>
                  </a:solidFill>
                  <a:latin typeface="Times New Roman" charset="0"/>
                  <a:cs typeface="Times New Roman" charset="0"/>
                </a:rPr>
                <a:t>-</a:t>
              </a:r>
            </a:p>
          </p:txBody>
        </p:sp>
        <p:sp>
          <p:nvSpPr>
            <p:cNvPr id="24599" name="Line 18"/>
            <p:cNvSpPr>
              <a:spLocks noChangeShapeType="1"/>
            </p:cNvSpPr>
            <p:nvPr/>
          </p:nvSpPr>
          <p:spPr bwMode="auto">
            <a:xfrm flipH="1" flipV="1">
              <a:off x="1062" y="1074"/>
              <a:ext cx="84" cy="6"/>
            </a:xfrm>
            <a:prstGeom prst="line">
              <a:avLst/>
            </a:prstGeom>
            <a:noFill/>
            <a:ln w="76200">
              <a:solidFill>
                <a:schemeClr val="tx1"/>
              </a:solidFill>
              <a:round/>
              <a:headEnd/>
              <a:tailEnd type="triangle" w="med" len="med"/>
            </a:ln>
          </p:spPr>
          <p:txBody>
            <a:bodyPr/>
            <a:lstStyle/>
            <a:p>
              <a:endParaRPr lang="en-US"/>
            </a:p>
          </p:txBody>
        </p:sp>
      </p:grpSp>
      <p:grpSp>
        <p:nvGrpSpPr>
          <p:cNvPr id="110" name="Group 109"/>
          <p:cNvGrpSpPr/>
          <p:nvPr/>
        </p:nvGrpSpPr>
        <p:grpSpPr>
          <a:xfrm>
            <a:off x="7010400" y="5837184"/>
            <a:ext cx="1273315" cy="1020816"/>
            <a:chOff x="6231875" y="5181600"/>
            <a:chExt cx="1273315" cy="1020816"/>
          </a:xfrm>
        </p:grpSpPr>
        <p:sp>
          <p:nvSpPr>
            <p:cNvPr id="105" name="TextBox 104"/>
            <p:cNvSpPr txBox="1"/>
            <p:nvPr/>
          </p:nvSpPr>
          <p:spPr>
            <a:xfrm>
              <a:off x="6934200" y="5181600"/>
              <a:ext cx="570990" cy="523220"/>
            </a:xfrm>
            <a:prstGeom prst="rect">
              <a:avLst/>
            </a:prstGeom>
            <a:noFill/>
          </p:spPr>
          <p:txBody>
            <a:bodyPr wrap="none" rtlCol="0">
              <a:spAutoFit/>
            </a:bodyPr>
            <a:lstStyle/>
            <a:p>
              <a:r>
                <a:rPr lang="el-GR" sz="2800" b="1" i="1" dirty="0" smtClean="0">
                  <a:latin typeface="Times New Roman" pitchFamily="18" charset="0"/>
                  <a:cs typeface="Times New Roman" pitchFamily="18" charset="0"/>
                </a:rPr>
                <a:t>ε</a:t>
              </a:r>
              <a:r>
                <a:rPr lang="en-US" sz="2800" b="1" i="1" dirty="0" smtClean="0">
                  <a:latin typeface="Times New Roman" pitchFamily="18" charset="0"/>
                  <a:cs typeface="Times New Roman" pitchFamily="18" charset="0"/>
                </a:rPr>
                <a:t>A</a:t>
              </a:r>
              <a:endParaRPr lang="en-US" sz="2800" b="1" i="1" dirty="0">
                <a:latin typeface="Times New Roman" pitchFamily="18" charset="0"/>
                <a:cs typeface="Times New Roman" pitchFamily="18" charset="0"/>
              </a:endParaRPr>
            </a:p>
          </p:txBody>
        </p:sp>
        <p:cxnSp>
          <p:nvCxnSpPr>
            <p:cNvPr id="107" name="Straight Connector 106"/>
            <p:cNvCxnSpPr/>
            <p:nvPr/>
          </p:nvCxnSpPr>
          <p:spPr>
            <a:xfrm>
              <a:off x="6978267" y="5717754"/>
              <a:ext cx="457200" cy="0"/>
            </a:xfrm>
            <a:prstGeom prst="line">
              <a:avLst/>
            </a:prstGeom>
            <a:ln w="28575"/>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7025089" y="5679196"/>
              <a:ext cx="364202" cy="523220"/>
            </a:xfrm>
            <a:prstGeom prst="rect">
              <a:avLst/>
            </a:prstGeom>
            <a:noFill/>
          </p:spPr>
          <p:txBody>
            <a:bodyPr wrap="none" rtlCol="0">
              <a:spAutoFit/>
            </a:bodyPr>
            <a:lstStyle/>
            <a:p>
              <a:r>
                <a:rPr lang="en-US" sz="2800" b="1" i="1" dirty="0" smtClean="0">
                  <a:latin typeface="Times New Roman" pitchFamily="18" charset="0"/>
                  <a:cs typeface="Times New Roman" pitchFamily="18" charset="0"/>
                </a:rPr>
                <a:t>d</a:t>
              </a:r>
              <a:endParaRPr lang="en-US" sz="2800" b="1" i="1" dirty="0">
                <a:latin typeface="Times New Roman" pitchFamily="18" charset="0"/>
                <a:cs typeface="Times New Roman" pitchFamily="18" charset="0"/>
              </a:endParaRPr>
            </a:p>
          </p:txBody>
        </p:sp>
        <p:sp>
          <p:nvSpPr>
            <p:cNvPr id="109" name="TextBox 108"/>
            <p:cNvSpPr txBox="1"/>
            <p:nvPr/>
          </p:nvSpPr>
          <p:spPr>
            <a:xfrm>
              <a:off x="6231875" y="5453349"/>
              <a:ext cx="808235" cy="523220"/>
            </a:xfrm>
            <a:prstGeom prst="rect">
              <a:avLst/>
            </a:prstGeom>
            <a:noFill/>
          </p:spPr>
          <p:txBody>
            <a:bodyPr wrap="none" rtlCol="0">
              <a:spAutoFit/>
            </a:bodyPr>
            <a:lstStyle/>
            <a:p>
              <a:r>
                <a:rPr lang="en-US" sz="2800" b="1" i="1" dirty="0" smtClean="0">
                  <a:latin typeface="Times New Roman" pitchFamily="18" charset="0"/>
                  <a:cs typeface="Times New Roman" pitchFamily="18" charset="0"/>
                </a:rPr>
                <a:t>C = </a:t>
              </a:r>
              <a:endParaRPr lang="en-US" sz="2800" b="1" i="1" dirty="0">
                <a:latin typeface="Times New Roman" pitchFamily="18" charset="0"/>
                <a:cs typeface="Times New Roman" pitchFamily="18" charset="0"/>
              </a:endParaRPr>
            </a:p>
          </p:txBody>
        </p:sp>
      </p:grpSp>
      <p:sp>
        <p:nvSpPr>
          <p:cNvPr id="111" name="Right Arrow 110"/>
          <p:cNvSpPr/>
          <p:nvPr/>
        </p:nvSpPr>
        <p:spPr>
          <a:xfrm>
            <a:off x="3048000" y="5313362"/>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2514600" y="6153090"/>
            <a:ext cx="4408066" cy="400110"/>
          </a:xfrm>
          <a:prstGeom prst="rect">
            <a:avLst/>
          </a:prstGeom>
          <a:noFill/>
        </p:spPr>
        <p:txBody>
          <a:bodyPr wrap="none" rtlCol="0">
            <a:spAutoFit/>
          </a:bodyPr>
          <a:lstStyle/>
          <a:p>
            <a:r>
              <a:rPr lang="en-US" sz="2000" dirty="0" smtClean="0"/>
              <a:t>How do we increase the energy storage?</a:t>
            </a:r>
            <a:endParaRPr lang="en-US" sz="2000" dirty="0"/>
          </a:p>
        </p:txBody>
      </p:sp>
      <p:pic>
        <p:nvPicPr>
          <p:cNvPr id="113" name="Picture 112" descr="l1s3.png"/>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3657600" y="1219200"/>
            <a:ext cx="4724400" cy="37795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667000" y="152400"/>
            <a:ext cx="3381118" cy="707886"/>
          </a:xfrm>
          <a:prstGeom prst="rect">
            <a:avLst/>
          </a:prstGeom>
          <a:noFill/>
          <a:ln w="9525">
            <a:noFill/>
            <a:miter lim="800000"/>
            <a:headEnd/>
            <a:tailEnd/>
          </a:ln>
        </p:spPr>
        <p:txBody>
          <a:bodyPr wrap="none">
            <a:spAutoFit/>
          </a:bodyPr>
          <a:lstStyle/>
          <a:p>
            <a:r>
              <a:rPr lang="en-US" sz="4000" i="1" u="sng" dirty="0" err="1"/>
              <a:t>Ultracapacitors</a:t>
            </a:r>
            <a:endParaRPr lang="en-US" sz="4000" i="1" u="sng" dirty="0"/>
          </a:p>
        </p:txBody>
      </p:sp>
      <p:sp>
        <p:nvSpPr>
          <p:cNvPr id="25607" name="Rectangle 11"/>
          <p:cNvSpPr>
            <a:spLocks noChangeArrowheads="1"/>
          </p:cNvSpPr>
          <p:nvPr/>
        </p:nvSpPr>
        <p:spPr bwMode="auto">
          <a:xfrm>
            <a:off x="304800" y="838200"/>
            <a:ext cx="2438400" cy="369888"/>
          </a:xfrm>
          <a:prstGeom prst="rect">
            <a:avLst/>
          </a:prstGeom>
          <a:noFill/>
          <a:ln w="9525">
            <a:noFill/>
            <a:miter lim="800000"/>
            <a:headEnd/>
            <a:tailEnd/>
          </a:ln>
        </p:spPr>
        <p:txBody>
          <a:bodyPr>
            <a:spAutoFit/>
          </a:bodyPr>
          <a:lstStyle/>
          <a:p>
            <a:pPr algn="ctr"/>
            <a:r>
              <a:rPr lang="en-US" sz="1800"/>
              <a:t>Traditional capacitor</a:t>
            </a:r>
          </a:p>
        </p:txBody>
      </p:sp>
      <p:sp>
        <p:nvSpPr>
          <p:cNvPr id="25608" name="Rectangle 12"/>
          <p:cNvSpPr>
            <a:spLocks noChangeArrowheads="1"/>
          </p:cNvSpPr>
          <p:nvPr/>
        </p:nvSpPr>
        <p:spPr bwMode="auto">
          <a:xfrm>
            <a:off x="3276600" y="838200"/>
            <a:ext cx="2438400" cy="369888"/>
          </a:xfrm>
          <a:prstGeom prst="rect">
            <a:avLst/>
          </a:prstGeom>
          <a:noFill/>
          <a:ln w="9525">
            <a:noFill/>
            <a:miter lim="800000"/>
            <a:headEnd/>
            <a:tailEnd/>
          </a:ln>
        </p:spPr>
        <p:txBody>
          <a:bodyPr>
            <a:spAutoFit/>
          </a:bodyPr>
          <a:lstStyle/>
          <a:p>
            <a:pPr algn="ctr"/>
            <a:r>
              <a:rPr lang="en-US" sz="1800"/>
              <a:t>Ultracapacitor</a:t>
            </a:r>
          </a:p>
        </p:txBody>
      </p:sp>
      <p:sp>
        <p:nvSpPr>
          <p:cNvPr id="12" name="Rectangle 13"/>
          <p:cNvSpPr>
            <a:spLocks noChangeArrowheads="1"/>
          </p:cNvSpPr>
          <p:nvPr/>
        </p:nvSpPr>
        <p:spPr bwMode="auto">
          <a:xfrm>
            <a:off x="6172200" y="609600"/>
            <a:ext cx="2971800" cy="646113"/>
          </a:xfrm>
          <a:prstGeom prst="rect">
            <a:avLst/>
          </a:prstGeom>
          <a:noFill/>
          <a:ln w="9525">
            <a:noFill/>
            <a:miter lim="800000"/>
            <a:headEnd/>
            <a:tailEnd/>
          </a:ln>
        </p:spPr>
        <p:txBody>
          <a:bodyPr>
            <a:spAutoFit/>
          </a:bodyPr>
          <a:lstStyle/>
          <a:p>
            <a:pPr algn="ctr"/>
            <a:r>
              <a:rPr lang="en-US" sz="1800" dirty="0" err="1"/>
              <a:t>Ultracapacitor</a:t>
            </a:r>
            <a:r>
              <a:rPr lang="en-US" sz="1800" dirty="0"/>
              <a:t> with </a:t>
            </a:r>
          </a:p>
          <a:p>
            <a:pPr algn="ctr"/>
            <a:r>
              <a:rPr lang="en-US" sz="1800" dirty="0"/>
              <a:t>carbon nanotubes</a:t>
            </a:r>
          </a:p>
        </p:txBody>
      </p:sp>
      <p:pic>
        <p:nvPicPr>
          <p:cNvPr id="2" name="Picture 1" descr="cap_n.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66800"/>
            <a:ext cx="2616641" cy="2514599"/>
          </a:xfrm>
          <a:prstGeom prst="rect">
            <a:avLst/>
          </a:prstGeom>
        </p:spPr>
      </p:pic>
      <p:pic>
        <p:nvPicPr>
          <p:cNvPr id="3" name="Picture 2" descr="cap_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24200" y="1066800"/>
            <a:ext cx="2616641" cy="2514599"/>
          </a:xfrm>
          <a:prstGeom prst="rect">
            <a:avLst/>
          </a:prstGeom>
        </p:spPr>
      </p:pic>
      <p:pic>
        <p:nvPicPr>
          <p:cNvPr id="4" name="Picture 3" descr="cap_s2 .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22559" y="1066800"/>
            <a:ext cx="2616641" cy="2514599"/>
          </a:xfrm>
          <a:prstGeom prst="rect">
            <a:avLst/>
          </a:prstGeom>
        </p:spPr>
      </p:pic>
      <p:pic>
        <p:nvPicPr>
          <p:cNvPr id="5" name="Picture 4" descr="cap_unfold.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7200" y="1600200"/>
            <a:ext cx="5867400" cy="5867400"/>
          </a:xfrm>
          <a:prstGeom prst="rect">
            <a:avLst/>
          </a:prstGeom>
        </p:spPr>
      </p:pic>
      <p:pic>
        <p:nvPicPr>
          <p:cNvPr id="6" name="Picture 5" descr="graph.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21257" y="3429000"/>
            <a:ext cx="5270343" cy="33866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467600" cy="1143000"/>
          </a:xfrm>
        </p:spPr>
        <p:txBody>
          <a:bodyPr>
            <a:normAutofit/>
          </a:bodyPr>
          <a:lstStyle/>
          <a:p>
            <a:r>
              <a:rPr lang="en-US" sz="4000" u="sng" dirty="0" smtClean="0"/>
              <a:t>Today’s Culture Moment</a:t>
            </a:r>
            <a:endParaRPr lang="en-US" sz="4000" u="sng" dirty="0"/>
          </a:p>
        </p:txBody>
      </p:sp>
      <p:sp>
        <p:nvSpPr>
          <p:cNvPr id="4" name="TextBox 3"/>
          <p:cNvSpPr txBox="1"/>
          <p:nvPr/>
        </p:nvSpPr>
        <p:spPr>
          <a:xfrm>
            <a:off x="3810000" y="1219200"/>
            <a:ext cx="1712777" cy="523220"/>
          </a:xfrm>
          <a:prstGeom prst="rect">
            <a:avLst/>
          </a:prstGeom>
          <a:noFill/>
        </p:spPr>
        <p:txBody>
          <a:bodyPr wrap="none" rtlCol="0">
            <a:spAutoFit/>
          </a:bodyPr>
          <a:lstStyle/>
          <a:p>
            <a:r>
              <a:rPr lang="en-US" sz="2800" u="sng" dirty="0" smtClean="0"/>
              <a:t>Phlogiston</a:t>
            </a:r>
            <a:endParaRPr lang="en-US" sz="2800" u="sng" dirty="0"/>
          </a:p>
        </p:txBody>
      </p:sp>
      <p:pic>
        <p:nvPicPr>
          <p:cNvPr id="49154" name="Picture 2" descr="http://t2.gstatic.com/images?q=tbn:ANd9GcQvcQ4e6CByalJIGJ0DEOxDtkQPJ8n6WQs1vqrpzuZnl2bAjugD"/>
          <p:cNvPicPr>
            <a:picLocks noChangeAspect="1" noChangeArrowheads="1"/>
          </p:cNvPicPr>
          <p:nvPr/>
        </p:nvPicPr>
        <p:blipFill>
          <a:blip r:embed="rId2" cstate="print"/>
          <a:srcRect/>
          <a:stretch>
            <a:fillRect/>
          </a:stretch>
        </p:blipFill>
        <p:spPr bwMode="auto">
          <a:xfrm>
            <a:off x="304800" y="228600"/>
            <a:ext cx="703659" cy="914400"/>
          </a:xfrm>
          <a:prstGeom prst="rect">
            <a:avLst/>
          </a:prstGeom>
          <a:noFill/>
        </p:spPr>
      </p:pic>
      <p:sp>
        <p:nvSpPr>
          <p:cNvPr id="12" name="Down Arrow 11"/>
          <p:cNvSpPr/>
          <p:nvPr/>
        </p:nvSpPr>
        <p:spPr>
          <a:xfrm>
            <a:off x="7696200" y="3657600"/>
            <a:ext cx="457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95400" y="6172200"/>
            <a:ext cx="3939220" cy="338554"/>
          </a:xfrm>
          <a:prstGeom prst="rect">
            <a:avLst/>
          </a:prstGeom>
          <a:noFill/>
        </p:spPr>
        <p:txBody>
          <a:bodyPr wrap="none" rtlCol="0">
            <a:spAutoFit/>
          </a:bodyPr>
          <a:lstStyle/>
          <a:p>
            <a:r>
              <a:rPr lang="en-US" sz="1600" dirty="0" smtClean="0"/>
              <a:t>Fawcett, </a:t>
            </a:r>
            <a:r>
              <a:rPr lang="en-US" sz="1600" i="1" dirty="0" smtClean="0"/>
              <a:t>100 Mistakes that Changed History</a:t>
            </a:r>
            <a:endParaRPr lang="en-US" sz="1600" dirty="0"/>
          </a:p>
        </p:txBody>
      </p:sp>
      <p:sp>
        <p:nvSpPr>
          <p:cNvPr id="13" name="TextBox 12"/>
          <p:cNvSpPr txBox="1"/>
          <p:nvPr/>
        </p:nvSpPr>
        <p:spPr>
          <a:xfrm>
            <a:off x="4800600" y="3733800"/>
            <a:ext cx="1712777" cy="523220"/>
          </a:xfrm>
          <a:prstGeom prst="rect">
            <a:avLst/>
          </a:prstGeom>
          <a:noFill/>
        </p:spPr>
        <p:txBody>
          <a:bodyPr wrap="none" rtlCol="0">
            <a:spAutoFit/>
          </a:bodyPr>
          <a:lstStyle/>
          <a:p>
            <a:r>
              <a:rPr lang="en-US" sz="2800" i="1" dirty="0" smtClean="0">
                <a:solidFill>
                  <a:srgbClr val="FF0000"/>
                </a:solidFill>
              </a:rPr>
              <a:t>Phlogiston</a:t>
            </a:r>
            <a:endParaRPr lang="en-US" sz="2800" i="1" dirty="0">
              <a:solidFill>
                <a:srgbClr val="FF0000"/>
              </a:solidFill>
            </a:endParaRPr>
          </a:p>
        </p:txBody>
      </p:sp>
      <p:sp>
        <p:nvSpPr>
          <p:cNvPr id="14" name="TextBox 13"/>
          <p:cNvSpPr txBox="1"/>
          <p:nvPr/>
        </p:nvSpPr>
        <p:spPr>
          <a:xfrm>
            <a:off x="381000" y="4495800"/>
            <a:ext cx="5486400" cy="1815882"/>
          </a:xfrm>
          <a:prstGeom prst="rect">
            <a:avLst/>
          </a:prstGeom>
          <a:noFill/>
        </p:spPr>
        <p:txBody>
          <a:bodyPr wrap="square" rtlCol="0">
            <a:spAutoFit/>
          </a:bodyPr>
          <a:lstStyle/>
          <a:p>
            <a:r>
              <a:rPr lang="en-US" sz="1600" dirty="0" smtClean="0"/>
              <a:t>“The remarkable thing about this amazing theory was that it seemed to have worked, and it had been used by eminent and respected early scientists for an entire century before it was finally proven wrong….Phlogiston theory was perhaps the most persistent, widespread, and totally wrong mistake made by scientists all through the age when science, as we know it today, was developed.”</a:t>
            </a:r>
            <a:endParaRPr lang="en-US" sz="1600" dirty="0"/>
          </a:p>
        </p:txBody>
      </p:sp>
      <p:pic>
        <p:nvPicPr>
          <p:cNvPr id="2050" name="Picture 2" descr="File:Georg Ernst Stahl.png"/>
          <p:cNvPicPr>
            <a:picLocks noChangeAspect="1" noChangeArrowheads="1"/>
          </p:cNvPicPr>
          <p:nvPr/>
        </p:nvPicPr>
        <p:blipFill>
          <a:blip r:embed="rId3" cstate="print"/>
          <a:srcRect/>
          <a:stretch>
            <a:fillRect/>
          </a:stretch>
        </p:blipFill>
        <p:spPr bwMode="auto">
          <a:xfrm>
            <a:off x="381000" y="1447800"/>
            <a:ext cx="2074573" cy="2743200"/>
          </a:xfrm>
          <a:prstGeom prst="rect">
            <a:avLst/>
          </a:prstGeom>
          <a:noFill/>
        </p:spPr>
      </p:pic>
      <p:sp>
        <p:nvSpPr>
          <p:cNvPr id="17" name="TextBox 16"/>
          <p:cNvSpPr txBox="1"/>
          <p:nvPr/>
        </p:nvSpPr>
        <p:spPr>
          <a:xfrm>
            <a:off x="762000" y="4191000"/>
            <a:ext cx="1271951" cy="369332"/>
          </a:xfrm>
          <a:prstGeom prst="rect">
            <a:avLst/>
          </a:prstGeom>
          <a:noFill/>
        </p:spPr>
        <p:txBody>
          <a:bodyPr wrap="none" rtlCol="0">
            <a:spAutoFit/>
          </a:bodyPr>
          <a:lstStyle/>
          <a:p>
            <a:r>
              <a:rPr lang="en-US" dirty="0" smtClean="0"/>
              <a:t>Georg Stahl</a:t>
            </a:r>
            <a:endParaRPr lang="en-US" dirty="0"/>
          </a:p>
        </p:txBody>
      </p:sp>
      <p:sp>
        <p:nvSpPr>
          <p:cNvPr id="18" name="TextBox 17"/>
          <p:cNvSpPr txBox="1"/>
          <p:nvPr/>
        </p:nvSpPr>
        <p:spPr>
          <a:xfrm>
            <a:off x="3124200" y="1905000"/>
            <a:ext cx="3048000" cy="1477328"/>
          </a:xfrm>
          <a:prstGeom prst="rect">
            <a:avLst/>
          </a:prstGeom>
          <a:noFill/>
        </p:spPr>
        <p:txBody>
          <a:bodyPr wrap="square" rtlCol="0">
            <a:spAutoFit/>
          </a:bodyPr>
          <a:lstStyle/>
          <a:p>
            <a:r>
              <a:rPr lang="en-US" dirty="0" smtClean="0"/>
              <a:t>The “element” that was heat itself. This idea was perpetuated by Georg Stahl and was widespread in use by scientists in the 1700s.</a:t>
            </a:r>
            <a:endParaRPr lang="en-US" dirty="0"/>
          </a:p>
        </p:txBody>
      </p:sp>
      <p:sp>
        <p:nvSpPr>
          <p:cNvPr id="20" name="Down Arrow 19"/>
          <p:cNvSpPr/>
          <p:nvPr/>
        </p:nvSpPr>
        <p:spPr>
          <a:xfrm rot="5400000">
            <a:off x="6858000" y="3505200"/>
            <a:ext cx="457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ile-of-firewood copy.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48400" y="1143000"/>
            <a:ext cx="2719039" cy="2133600"/>
          </a:xfrm>
          <a:prstGeom prst="rect">
            <a:avLst/>
          </a:prstGeom>
        </p:spPr>
      </p:pic>
      <p:sp>
        <p:nvSpPr>
          <p:cNvPr id="5" name="TextBox 4"/>
          <p:cNvSpPr txBox="1"/>
          <p:nvPr/>
        </p:nvSpPr>
        <p:spPr>
          <a:xfrm>
            <a:off x="6553200" y="6477000"/>
            <a:ext cx="2179879" cy="276999"/>
          </a:xfrm>
          <a:prstGeom prst="rect">
            <a:avLst/>
          </a:prstGeom>
          <a:noFill/>
        </p:spPr>
        <p:txBody>
          <a:bodyPr wrap="none" rtlCol="0">
            <a:spAutoFit/>
          </a:bodyPr>
          <a:lstStyle/>
          <a:p>
            <a:r>
              <a:rPr lang="en-US" sz="1200" dirty="0" smtClean="0"/>
              <a:t>All  </a:t>
            </a:r>
            <a:r>
              <a:rPr lang="en-US" sz="1200" smtClean="0"/>
              <a:t>images are in </a:t>
            </a:r>
            <a:r>
              <a:rPr lang="en-US" sz="1200" dirty="0" smtClean="0"/>
              <a:t>Public Domain</a:t>
            </a:r>
            <a:endParaRPr lang="en-US" sz="1200" dirty="0"/>
          </a:p>
        </p:txBody>
      </p:sp>
      <p:pic>
        <p:nvPicPr>
          <p:cNvPr id="6" name="Picture 5"/>
          <p:cNvPicPr>
            <a:picLocks noChangeAspect="1"/>
          </p:cNvPicPr>
          <p:nvPr/>
        </p:nvPicPr>
        <p:blipFill>
          <a:blip r:embed="rId5" cstate="print"/>
          <a:stretch>
            <a:fillRect/>
          </a:stretch>
        </p:blipFill>
        <p:spPr>
          <a:xfrm>
            <a:off x="6553200" y="4648200"/>
            <a:ext cx="2239433" cy="1752600"/>
          </a:xfrm>
          <a:prstGeom prst="rect">
            <a:avLst/>
          </a:prstGeom>
        </p:spPr>
      </p:pic>
      <p:sp>
        <p:nvSpPr>
          <p:cNvPr id="7" name="Rectangle 6"/>
          <p:cNvSpPr/>
          <p:nvPr/>
        </p:nvSpPr>
        <p:spPr>
          <a:xfrm>
            <a:off x="1371600" y="6477000"/>
            <a:ext cx="4940919" cy="369332"/>
          </a:xfrm>
          <a:prstGeom prst="rect">
            <a:avLst/>
          </a:prstGeom>
        </p:spPr>
        <p:txBody>
          <a:bodyPr wrap="square">
            <a:spAutoFit/>
          </a:bodyPr>
          <a:lstStyle/>
          <a:p>
            <a:r>
              <a:rPr lang="en-US" sz="900" dirty="0">
                <a:latin typeface="Verdana" pitchFamily="34" charset="0"/>
                <a:ea typeface="Verdana" pitchFamily="34" charset="0"/>
                <a:cs typeface="Verdana" pitchFamily="34" charset="0"/>
              </a:rPr>
              <a:t>© Penguin Group USA. </a:t>
            </a:r>
            <a:r>
              <a:rPr lang="en-US" sz="900" dirty="0" smtClean="0">
                <a:latin typeface="Verdana" pitchFamily="34" charset="0"/>
                <a:ea typeface="Verdana" pitchFamily="34" charset="0"/>
                <a:cs typeface="Verdana" pitchFamily="34" charset="0"/>
              </a:rPr>
              <a:t>All </a:t>
            </a:r>
            <a:r>
              <a:rPr lang="en-US" sz="900" dirty="0">
                <a:latin typeface="Verdana" pitchFamily="34" charset="0"/>
                <a:ea typeface="Verdana" pitchFamily="34" charset="0"/>
                <a:cs typeface="Verdana" pitchFamily="34" charset="0"/>
              </a:rPr>
              <a:t>rights reserved. This content is excluded from </a:t>
            </a:r>
            <a:r>
              <a:rPr lang="en-US" sz="900" dirty="0" smtClean="0">
                <a:latin typeface="Verdana" pitchFamily="34" charset="0"/>
                <a:ea typeface="Verdana" pitchFamily="34" charset="0"/>
                <a:cs typeface="Verdana" pitchFamily="34" charset="0"/>
              </a:rPr>
              <a:t>our Creative </a:t>
            </a:r>
            <a:r>
              <a:rPr lang="en-US" sz="900" dirty="0">
                <a:latin typeface="Verdana" pitchFamily="34" charset="0"/>
                <a:ea typeface="Verdana" pitchFamily="34" charset="0"/>
                <a:cs typeface="Verdana" pitchFamily="34" charset="0"/>
              </a:rPr>
              <a:t>Commons license. For more information, see </a:t>
            </a:r>
            <a:r>
              <a:rPr lang="en-US" sz="900" dirty="0">
                <a:latin typeface="Verdana" pitchFamily="34" charset="0"/>
                <a:ea typeface="Verdana" pitchFamily="34" charset="0"/>
                <a:cs typeface="Verdana" pitchFamily="34" charset="0"/>
                <a:hlinkClick r:id="rId6"/>
              </a:rPr>
              <a:t>http://</a:t>
            </a:r>
            <a:r>
              <a:rPr lang="en-US" sz="900" dirty="0" smtClean="0">
                <a:latin typeface="Verdana" pitchFamily="34" charset="0"/>
                <a:ea typeface="Verdana" pitchFamily="34" charset="0"/>
                <a:cs typeface="Verdana" pitchFamily="34" charset="0"/>
                <a:hlinkClick r:id="rId6"/>
              </a:rPr>
              <a:t>ocw.mit.edu/fairuse</a:t>
            </a:r>
            <a:r>
              <a:rPr lang="en-US" sz="900" dirty="0" smtClean="0">
                <a:latin typeface="Verdana" pitchFamily="34" charset="0"/>
                <a:ea typeface="Verdana" pitchFamily="34" charset="0"/>
                <a:cs typeface="Verdana" pitchFamily="34" charset="0"/>
              </a:rPr>
              <a:t>.</a:t>
            </a:r>
            <a:endParaRPr lang="en-US" sz="9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675396" y="164335"/>
            <a:ext cx="3942490" cy="707886"/>
          </a:xfrm>
          <a:prstGeom prst="rect">
            <a:avLst/>
          </a:prstGeom>
          <a:noFill/>
          <a:ln w="9525">
            <a:noFill/>
            <a:miter lim="800000"/>
            <a:headEnd/>
            <a:tailEnd/>
          </a:ln>
        </p:spPr>
        <p:txBody>
          <a:bodyPr wrap="none">
            <a:spAutoFit/>
          </a:bodyPr>
          <a:lstStyle/>
          <a:p>
            <a:r>
              <a:rPr lang="en-US" sz="4000" i="1" u="sng" dirty="0"/>
              <a:t>Atomic Capacitors</a:t>
            </a:r>
          </a:p>
        </p:txBody>
      </p:sp>
      <p:pic>
        <p:nvPicPr>
          <p:cNvPr id="26627" name="Picture 6" descr="txp_fig"/>
          <p:cNvPicPr>
            <a:picLocks noChangeAspect="1" noChangeArrowheads="1"/>
          </p:cNvPicPr>
          <p:nvPr>
            <p:custDataLst>
              <p:tags r:id="rId1"/>
            </p:custDataLst>
          </p:nvPr>
        </p:nvPicPr>
        <p:blipFill>
          <a:blip r:embed="rId3" cstate="print"/>
          <a:srcRect/>
          <a:stretch>
            <a:fillRect/>
          </a:stretch>
        </p:blipFill>
        <p:spPr bwMode="auto">
          <a:xfrm>
            <a:off x="762000" y="1371600"/>
            <a:ext cx="1822450" cy="706438"/>
          </a:xfrm>
          <a:prstGeom prst="rect">
            <a:avLst/>
          </a:prstGeom>
          <a:noFill/>
          <a:ln w="9525">
            <a:noFill/>
            <a:miter lim="800000"/>
            <a:headEnd/>
            <a:tailEnd/>
          </a:ln>
        </p:spPr>
      </p:pic>
      <p:sp>
        <p:nvSpPr>
          <p:cNvPr id="26629" name="Text Box 96"/>
          <p:cNvSpPr txBox="1">
            <a:spLocks noChangeArrowheads="1"/>
          </p:cNvSpPr>
          <p:nvPr/>
        </p:nvSpPr>
        <p:spPr bwMode="auto">
          <a:xfrm>
            <a:off x="685800" y="5713412"/>
            <a:ext cx="7543800" cy="915988"/>
          </a:xfrm>
          <a:prstGeom prst="rect">
            <a:avLst/>
          </a:prstGeom>
          <a:noFill/>
          <a:ln w="9525">
            <a:noFill/>
            <a:miter lim="800000"/>
            <a:headEnd/>
            <a:tailEnd/>
          </a:ln>
        </p:spPr>
        <p:txBody>
          <a:bodyPr>
            <a:spAutoFit/>
          </a:bodyPr>
          <a:lstStyle/>
          <a:p>
            <a:r>
              <a:rPr lang="en-US" sz="1800" dirty="0"/>
              <a:t>Lets approximate the electron cloud as a spherical shell of charge (-q) surrounding a positive nucleus (+q) …</a:t>
            </a:r>
          </a:p>
          <a:p>
            <a:endParaRPr lang="en-US" sz="1800" dirty="0"/>
          </a:p>
        </p:txBody>
      </p:sp>
      <p:sp>
        <p:nvSpPr>
          <p:cNvPr id="26630" name="Rectangle 99"/>
          <p:cNvSpPr>
            <a:spLocks noChangeArrowheads="1"/>
          </p:cNvSpPr>
          <p:nvPr/>
        </p:nvSpPr>
        <p:spPr bwMode="auto">
          <a:xfrm>
            <a:off x="304800" y="2743200"/>
            <a:ext cx="1060450" cy="641350"/>
          </a:xfrm>
          <a:prstGeom prst="rect">
            <a:avLst/>
          </a:prstGeom>
          <a:noFill/>
          <a:ln w="9525">
            <a:noFill/>
            <a:miter lim="800000"/>
            <a:headEnd/>
            <a:tailEnd/>
          </a:ln>
        </p:spPr>
        <p:txBody>
          <a:bodyPr>
            <a:spAutoFit/>
          </a:bodyPr>
          <a:lstStyle/>
          <a:p>
            <a:r>
              <a:rPr lang="en-US" sz="1800"/>
              <a:t>electron cloud</a:t>
            </a:r>
          </a:p>
        </p:txBody>
      </p:sp>
      <p:sp>
        <p:nvSpPr>
          <p:cNvPr id="46180" name="Rectangle 100"/>
          <p:cNvSpPr>
            <a:spLocks noChangeArrowheads="1"/>
          </p:cNvSpPr>
          <p:nvPr/>
        </p:nvSpPr>
        <p:spPr bwMode="auto">
          <a:xfrm>
            <a:off x="1219200" y="6324600"/>
            <a:ext cx="7456488" cy="369888"/>
          </a:xfrm>
          <a:prstGeom prst="rect">
            <a:avLst/>
          </a:prstGeom>
          <a:noFill/>
          <a:ln w="9525">
            <a:noFill/>
            <a:miter lim="800000"/>
            <a:headEnd/>
            <a:tailEnd/>
          </a:ln>
        </p:spPr>
        <p:txBody>
          <a:bodyPr wrap="none">
            <a:spAutoFit/>
          </a:bodyPr>
          <a:lstStyle/>
          <a:p>
            <a:r>
              <a:rPr lang="en-US" sz="1800"/>
              <a:t>	… and try to estimate the capacitance, voltage, and energy …</a:t>
            </a:r>
          </a:p>
        </p:txBody>
      </p:sp>
      <p:sp>
        <p:nvSpPr>
          <p:cNvPr id="26634" name="Line 97"/>
          <p:cNvSpPr>
            <a:spLocks noChangeShapeType="1"/>
          </p:cNvSpPr>
          <p:nvPr/>
        </p:nvSpPr>
        <p:spPr bwMode="auto">
          <a:xfrm flipV="1">
            <a:off x="1600200" y="1295400"/>
            <a:ext cx="2667000" cy="1524000"/>
          </a:xfrm>
          <a:prstGeom prst="line">
            <a:avLst/>
          </a:prstGeom>
          <a:noFill/>
          <a:ln w="9525">
            <a:solidFill>
              <a:schemeClr val="tx1"/>
            </a:solidFill>
            <a:round/>
            <a:headEnd/>
            <a:tailEnd/>
          </a:ln>
        </p:spPr>
        <p:txBody>
          <a:bodyPr/>
          <a:lstStyle/>
          <a:p>
            <a:endParaRPr lang="en-US"/>
          </a:p>
        </p:txBody>
      </p:sp>
      <p:sp>
        <p:nvSpPr>
          <p:cNvPr id="26635" name="Line 98"/>
          <p:cNvSpPr>
            <a:spLocks noChangeShapeType="1"/>
          </p:cNvSpPr>
          <p:nvPr/>
        </p:nvSpPr>
        <p:spPr bwMode="auto">
          <a:xfrm>
            <a:off x="1600200" y="4114800"/>
            <a:ext cx="3124200" cy="914400"/>
          </a:xfrm>
          <a:prstGeom prst="line">
            <a:avLst/>
          </a:prstGeom>
          <a:noFill/>
          <a:ln w="9525">
            <a:solidFill>
              <a:schemeClr val="tx1"/>
            </a:solidFill>
            <a:round/>
            <a:headEnd/>
            <a:tailEnd/>
          </a:ln>
        </p:spPr>
        <p:txBody>
          <a:bodyPr/>
          <a:lstStyle/>
          <a:p>
            <a:endParaRPr lang="en-US"/>
          </a:p>
        </p:txBody>
      </p:sp>
      <p:pic>
        <p:nvPicPr>
          <p:cNvPr id="3" name="Picture 2" descr="l4s15a.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 y="2743200"/>
            <a:ext cx="1522754" cy="1447800"/>
          </a:xfrm>
          <a:prstGeom prst="rect">
            <a:avLst/>
          </a:prstGeom>
        </p:spPr>
      </p:pic>
      <p:pic>
        <p:nvPicPr>
          <p:cNvPr id="4" name="Picture 3" descr="atom_h copy.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14600" y="609600"/>
            <a:ext cx="5248918" cy="56512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80"/>
                                        </p:tgtEl>
                                        <p:attrNameLst>
                                          <p:attrName>style.visibility</p:attrName>
                                        </p:attrNameLst>
                                      </p:cBhvr>
                                      <p:to>
                                        <p:strVal val="visible"/>
                                      </p:to>
                                    </p:set>
                                    <p:animEffect transition="in" filter="blinds(horizontal)">
                                      <p:cBhvr>
                                        <p:cTn id="7" dur="500"/>
                                        <p:tgtEl>
                                          <p:spTgt spid="46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txp_fig"/>
          <p:cNvPicPr>
            <a:picLocks noChangeAspect="1" noChangeArrowheads="1"/>
          </p:cNvPicPr>
          <p:nvPr>
            <p:custDataLst>
              <p:tags r:id="rId1"/>
            </p:custDataLst>
          </p:nvPr>
        </p:nvPicPr>
        <p:blipFill>
          <a:blip r:embed="rId8" cstate="print"/>
          <a:srcRect/>
          <a:stretch>
            <a:fillRect/>
          </a:stretch>
        </p:blipFill>
        <p:spPr bwMode="auto">
          <a:xfrm>
            <a:off x="2743200" y="2286000"/>
            <a:ext cx="3124200" cy="627063"/>
          </a:xfrm>
          <a:prstGeom prst="rect">
            <a:avLst/>
          </a:prstGeom>
          <a:noFill/>
          <a:ln w="9525">
            <a:noFill/>
            <a:miter lim="800000"/>
            <a:headEnd/>
            <a:tailEnd/>
          </a:ln>
        </p:spPr>
      </p:pic>
      <p:pic>
        <p:nvPicPr>
          <p:cNvPr id="27653" name="Picture 5" descr="txp_fig"/>
          <p:cNvPicPr>
            <a:picLocks noChangeAspect="1" noChangeArrowheads="1"/>
          </p:cNvPicPr>
          <p:nvPr>
            <p:custDataLst>
              <p:tags r:id="rId2"/>
            </p:custDataLst>
          </p:nvPr>
        </p:nvPicPr>
        <p:blipFill>
          <a:blip r:embed="rId9" cstate="print"/>
          <a:srcRect/>
          <a:stretch>
            <a:fillRect/>
          </a:stretch>
        </p:blipFill>
        <p:spPr bwMode="auto">
          <a:xfrm>
            <a:off x="4459288" y="3214688"/>
            <a:ext cx="1636712" cy="290512"/>
          </a:xfrm>
          <a:prstGeom prst="rect">
            <a:avLst/>
          </a:prstGeom>
          <a:noFill/>
          <a:ln w="9525">
            <a:noFill/>
            <a:miter lim="800000"/>
            <a:headEnd/>
            <a:tailEnd/>
          </a:ln>
        </p:spPr>
      </p:pic>
      <p:sp>
        <p:nvSpPr>
          <p:cNvPr id="27654" name="Text Box 6"/>
          <p:cNvSpPr txBox="1">
            <a:spLocks noChangeArrowheads="1"/>
          </p:cNvSpPr>
          <p:nvPr/>
        </p:nvSpPr>
        <p:spPr bwMode="auto">
          <a:xfrm>
            <a:off x="1111250" y="1371600"/>
            <a:ext cx="7499350" cy="396875"/>
          </a:xfrm>
          <a:prstGeom prst="rect">
            <a:avLst/>
          </a:prstGeom>
          <a:noFill/>
          <a:ln w="9525">
            <a:noFill/>
            <a:miter lim="800000"/>
            <a:headEnd/>
            <a:tailEnd/>
          </a:ln>
        </p:spPr>
        <p:txBody>
          <a:bodyPr wrap="none">
            <a:spAutoFit/>
          </a:bodyPr>
          <a:lstStyle/>
          <a:p>
            <a:r>
              <a:rPr lang="en-US" sz="2000"/>
              <a:t>Flux of	        through closed surface </a:t>
            </a:r>
            <a:r>
              <a:rPr lang="en-US" sz="2000" b="1" i="1"/>
              <a:t>S</a:t>
            </a:r>
            <a:r>
              <a:rPr lang="en-US" sz="2000"/>
              <a:t> = net charge inside V	</a:t>
            </a:r>
          </a:p>
        </p:txBody>
      </p:sp>
      <p:pic>
        <p:nvPicPr>
          <p:cNvPr id="27655" name="Picture 7" descr="txp_fig"/>
          <p:cNvPicPr>
            <a:picLocks noChangeAspect="1" noChangeArrowheads="1"/>
          </p:cNvPicPr>
          <p:nvPr>
            <p:custDataLst>
              <p:tags r:id="rId3"/>
            </p:custDataLst>
          </p:nvPr>
        </p:nvPicPr>
        <p:blipFill>
          <a:blip r:embed="rId10" cstate="print"/>
          <a:srcRect/>
          <a:stretch>
            <a:fillRect/>
          </a:stretch>
        </p:blipFill>
        <p:spPr bwMode="auto">
          <a:xfrm>
            <a:off x="1981200" y="1458404"/>
            <a:ext cx="462326" cy="261184"/>
          </a:xfrm>
          <a:prstGeom prst="rect">
            <a:avLst/>
          </a:prstGeom>
          <a:noFill/>
          <a:ln w="9525">
            <a:noFill/>
            <a:miter lim="800000"/>
            <a:headEnd/>
            <a:tailEnd/>
          </a:ln>
        </p:spPr>
      </p:pic>
      <p:sp>
        <p:nvSpPr>
          <p:cNvPr id="27656" name="AutoShape 8"/>
          <p:cNvSpPr>
            <a:spLocks noChangeArrowheads="1"/>
          </p:cNvSpPr>
          <p:nvPr/>
        </p:nvSpPr>
        <p:spPr bwMode="auto">
          <a:xfrm rot="16200000" flipH="1">
            <a:off x="6019800" y="4953000"/>
            <a:ext cx="1828800" cy="762000"/>
          </a:xfrm>
          <a:prstGeom prst="parallelogram">
            <a:avLst>
              <a:gd name="adj" fmla="val 60000"/>
            </a:avLst>
          </a:prstGeom>
          <a:solidFill>
            <a:schemeClr val="accent1"/>
          </a:solidFill>
          <a:ln w="25400">
            <a:solidFill>
              <a:schemeClr val="tx1"/>
            </a:solidFill>
            <a:miter lim="800000"/>
            <a:headEnd/>
            <a:tailEnd/>
          </a:ln>
        </p:spPr>
        <p:txBody>
          <a:bodyPr wrap="none" anchor="ctr"/>
          <a:lstStyle/>
          <a:p>
            <a:endParaRPr lang="en-US" sz="1800"/>
          </a:p>
        </p:txBody>
      </p:sp>
      <p:sp>
        <p:nvSpPr>
          <p:cNvPr id="27657" name="Line 9"/>
          <p:cNvSpPr>
            <a:spLocks noChangeShapeType="1"/>
          </p:cNvSpPr>
          <p:nvPr/>
        </p:nvSpPr>
        <p:spPr bwMode="auto">
          <a:xfrm>
            <a:off x="6934200" y="5410200"/>
            <a:ext cx="990600" cy="0"/>
          </a:xfrm>
          <a:prstGeom prst="line">
            <a:avLst/>
          </a:prstGeom>
          <a:noFill/>
          <a:ln w="28575">
            <a:solidFill>
              <a:schemeClr val="tx1"/>
            </a:solidFill>
            <a:round/>
            <a:headEnd/>
            <a:tailEnd type="triangle" w="med" len="med"/>
          </a:ln>
        </p:spPr>
        <p:txBody>
          <a:bodyPr/>
          <a:lstStyle/>
          <a:p>
            <a:endParaRPr lang="en-US"/>
          </a:p>
        </p:txBody>
      </p:sp>
      <p:pic>
        <p:nvPicPr>
          <p:cNvPr id="27658" name="Picture 10" descr="txp_fig"/>
          <p:cNvPicPr>
            <a:picLocks noChangeAspect="1" noChangeArrowheads="1"/>
          </p:cNvPicPr>
          <p:nvPr>
            <p:custDataLst>
              <p:tags r:id="rId4"/>
            </p:custDataLst>
          </p:nvPr>
        </p:nvPicPr>
        <p:blipFill>
          <a:blip r:embed="rId10" cstate="print"/>
          <a:srcRect/>
          <a:stretch>
            <a:fillRect/>
          </a:stretch>
        </p:blipFill>
        <p:spPr bwMode="auto">
          <a:xfrm>
            <a:off x="7969250" y="4572000"/>
            <a:ext cx="488950" cy="276225"/>
          </a:xfrm>
          <a:prstGeom prst="rect">
            <a:avLst/>
          </a:prstGeom>
          <a:noFill/>
          <a:ln w="9525">
            <a:noFill/>
            <a:miter lim="800000"/>
            <a:headEnd/>
            <a:tailEnd/>
          </a:ln>
        </p:spPr>
      </p:pic>
      <p:sp>
        <p:nvSpPr>
          <p:cNvPr id="27659" name="Line 11"/>
          <p:cNvSpPr>
            <a:spLocks noChangeShapeType="1"/>
          </p:cNvSpPr>
          <p:nvPr/>
        </p:nvSpPr>
        <p:spPr bwMode="auto">
          <a:xfrm flipV="1">
            <a:off x="6934200" y="4800600"/>
            <a:ext cx="914400" cy="609600"/>
          </a:xfrm>
          <a:prstGeom prst="line">
            <a:avLst/>
          </a:prstGeom>
          <a:noFill/>
          <a:ln w="28575">
            <a:solidFill>
              <a:schemeClr val="tx1"/>
            </a:solidFill>
            <a:round/>
            <a:headEnd/>
            <a:tailEnd type="triangle" w="med" len="med"/>
          </a:ln>
        </p:spPr>
        <p:txBody>
          <a:bodyPr/>
          <a:lstStyle/>
          <a:p>
            <a:endParaRPr lang="en-US"/>
          </a:p>
        </p:txBody>
      </p:sp>
      <p:pic>
        <p:nvPicPr>
          <p:cNvPr id="27660" name="Picture 12" descr="txp_fig"/>
          <p:cNvPicPr>
            <a:picLocks noChangeAspect="1" noChangeArrowheads="1"/>
          </p:cNvPicPr>
          <p:nvPr>
            <p:custDataLst>
              <p:tags r:id="rId5"/>
            </p:custDataLst>
          </p:nvPr>
        </p:nvPicPr>
        <p:blipFill>
          <a:blip r:embed="rId11" cstate="print"/>
          <a:srcRect/>
          <a:stretch>
            <a:fillRect/>
          </a:stretch>
        </p:blipFill>
        <p:spPr bwMode="auto">
          <a:xfrm>
            <a:off x="8027988" y="5283200"/>
            <a:ext cx="276225" cy="230188"/>
          </a:xfrm>
          <a:prstGeom prst="rect">
            <a:avLst/>
          </a:prstGeom>
          <a:noFill/>
          <a:ln w="9525">
            <a:noFill/>
            <a:miter lim="800000"/>
            <a:headEnd/>
            <a:tailEnd/>
          </a:ln>
        </p:spPr>
      </p:pic>
      <p:pic>
        <p:nvPicPr>
          <p:cNvPr id="27661" name="Picture 13" descr="txp_fig"/>
          <p:cNvPicPr>
            <a:picLocks noChangeAspect="1" noChangeArrowheads="1"/>
          </p:cNvPicPr>
          <p:nvPr>
            <p:custDataLst>
              <p:tags r:id="rId6"/>
            </p:custDataLst>
          </p:nvPr>
        </p:nvPicPr>
        <p:blipFill>
          <a:blip r:embed="rId12" cstate="print">
            <a:clrChange>
              <a:clrFrom>
                <a:srgbClr val="FFFFFF"/>
              </a:clrFrom>
              <a:clrTo>
                <a:srgbClr val="FFFFFF">
                  <a:alpha val="0"/>
                </a:srgbClr>
              </a:clrTo>
            </a:clrChange>
          </a:blip>
          <a:srcRect/>
          <a:stretch>
            <a:fillRect/>
          </a:stretch>
        </p:blipFill>
        <p:spPr bwMode="auto">
          <a:xfrm>
            <a:off x="6629400" y="5597525"/>
            <a:ext cx="519113" cy="260350"/>
          </a:xfrm>
          <a:prstGeom prst="rect">
            <a:avLst/>
          </a:prstGeom>
          <a:noFill/>
          <a:ln w="9525">
            <a:noFill/>
            <a:miter lim="800000"/>
            <a:headEnd/>
            <a:tailEnd/>
          </a:ln>
        </p:spPr>
      </p:pic>
      <p:sp>
        <p:nvSpPr>
          <p:cNvPr id="27662" name="Rectangle 14"/>
          <p:cNvSpPr>
            <a:spLocks noChangeArrowheads="1"/>
          </p:cNvSpPr>
          <p:nvPr/>
        </p:nvSpPr>
        <p:spPr bwMode="auto">
          <a:xfrm>
            <a:off x="3876675" y="304800"/>
            <a:ext cx="1838325" cy="457200"/>
          </a:xfrm>
          <a:prstGeom prst="rect">
            <a:avLst/>
          </a:prstGeom>
          <a:noFill/>
          <a:ln w="9525">
            <a:noFill/>
            <a:miter lim="800000"/>
            <a:headEnd/>
            <a:tailEnd/>
          </a:ln>
        </p:spPr>
        <p:txBody>
          <a:bodyPr wrap="none">
            <a:spAutoFit/>
          </a:bodyPr>
          <a:lstStyle/>
          <a:p>
            <a:r>
              <a:rPr lang="en-US" i="1" u="sng"/>
              <a:t>Gauss’s Law</a:t>
            </a:r>
          </a:p>
        </p:txBody>
      </p:sp>
      <p:sp>
        <p:nvSpPr>
          <p:cNvPr id="27663" name="Rectangle 15"/>
          <p:cNvSpPr>
            <a:spLocks noChangeArrowheads="1"/>
          </p:cNvSpPr>
          <p:nvPr/>
        </p:nvSpPr>
        <p:spPr bwMode="auto">
          <a:xfrm>
            <a:off x="990600" y="1295400"/>
            <a:ext cx="7315200" cy="609600"/>
          </a:xfrm>
          <a:prstGeom prst="rect">
            <a:avLst/>
          </a:prstGeom>
          <a:noFill/>
          <a:ln w="28575">
            <a:solidFill>
              <a:srgbClr val="008040"/>
            </a:solidFill>
            <a:miter lim="800000"/>
            <a:headEnd/>
            <a:tailEnd/>
          </a:ln>
        </p:spPr>
        <p:txBody>
          <a:bodyPr wrap="none" anchor="ctr"/>
          <a:lstStyle/>
          <a:p>
            <a:endParaRPr lang="en-US" sz="1800"/>
          </a:p>
        </p:txBody>
      </p:sp>
      <p:pic>
        <p:nvPicPr>
          <p:cNvPr id="2" name="Picture 1" descr="l4s16.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24293" y="3657600"/>
            <a:ext cx="2499907" cy="2971800"/>
          </a:xfrm>
          <a:prstGeom prst="rect">
            <a:avLst/>
          </a:prstGeom>
        </p:spPr>
      </p:pic>
      <p:pic>
        <p:nvPicPr>
          <p:cNvPr id="3" name="Picture 2" descr="l4s16b.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3519893" y="3657600"/>
            <a:ext cx="2499907" cy="2971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3352800" y="304800"/>
            <a:ext cx="2565400" cy="457200"/>
          </a:xfrm>
          <a:prstGeom prst="rect">
            <a:avLst/>
          </a:prstGeom>
          <a:noFill/>
          <a:ln w="9525">
            <a:noFill/>
            <a:miter lim="800000"/>
            <a:headEnd/>
            <a:tailEnd/>
          </a:ln>
        </p:spPr>
        <p:txBody>
          <a:bodyPr wrap="none">
            <a:spAutoFit/>
          </a:bodyPr>
          <a:lstStyle/>
          <a:p>
            <a:r>
              <a:rPr lang="en-US" i="1" u="sng"/>
              <a:t>Atomic Capacitor</a:t>
            </a:r>
          </a:p>
        </p:txBody>
      </p:sp>
      <p:sp>
        <p:nvSpPr>
          <p:cNvPr id="28677" name="Text Box 4"/>
          <p:cNvSpPr txBox="1">
            <a:spLocks noChangeArrowheads="1"/>
          </p:cNvSpPr>
          <p:nvPr/>
        </p:nvSpPr>
        <p:spPr bwMode="auto">
          <a:xfrm>
            <a:off x="457200" y="762000"/>
            <a:ext cx="2895600" cy="366713"/>
          </a:xfrm>
          <a:prstGeom prst="rect">
            <a:avLst/>
          </a:prstGeom>
          <a:noFill/>
          <a:ln w="9525">
            <a:noFill/>
            <a:miter lim="800000"/>
            <a:headEnd/>
            <a:tailEnd/>
          </a:ln>
        </p:spPr>
        <p:txBody>
          <a:bodyPr wrap="none">
            <a:spAutoFit/>
          </a:bodyPr>
          <a:lstStyle/>
          <a:p>
            <a:r>
              <a:rPr lang="en-US" sz="1800" b="1"/>
              <a:t>Field from a point charge</a:t>
            </a:r>
          </a:p>
        </p:txBody>
      </p:sp>
      <p:sp>
        <p:nvSpPr>
          <p:cNvPr id="28678" name="Rectangle 5"/>
          <p:cNvSpPr>
            <a:spLocks noChangeArrowheads="1"/>
          </p:cNvSpPr>
          <p:nvPr/>
        </p:nvSpPr>
        <p:spPr bwMode="auto">
          <a:xfrm>
            <a:off x="3733800" y="1295400"/>
            <a:ext cx="4800600" cy="915988"/>
          </a:xfrm>
          <a:prstGeom prst="rect">
            <a:avLst/>
          </a:prstGeom>
          <a:noFill/>
          <a:ln w="9525">
            <a:noFill/>
            <a:miter lim="800000"/>
            <a:headEnd/>
            <a:tailEnd/>
          </a:ln>
        </p:spPr>
        <p:txBody>
          <a:bodyPr>
            <a:spAutoFit/>
          </a:bodyPr>
          <a:lstStyle/>
          <a:p>
            <a:pPr eaLnBrk="0" hangingPunct="0">
              <a:spcBef>
                <a:spcPct val="50000"/>
              </a:spcBef>
            </a:pPr>
            <a:r>
              <a:rPr lang="en-GB" sz="1800" dirty="0" smtClean="0"/>
              <a:t>Area integral gives a measure of the net charge enclosed; Divergence of the electric field gives the density of the sources. </a:t>
            </a:r>
            <a:endParaRPr lang="en-US" sz="1800" dirty="0"/>
          </a:p>
        </p:txBody>
      </p:sp>
      <p:pic>
        <p:nvPicPr>
          <p:cNvPr id="28679" name="Picture 6" descr="txp_fig"/>
          <p:cNvPicPr>
            <a:picLocks noChangeAspect="1" noChangeArrowheads="1"/>
          </p:cNvPicPr>
          <p:nvPr>
            <p:custDataLst>
              <p:tags r:id="rId1"/>
            </p:custDataLst>
          </p:nvPr>
        </p:nvPicPr>
        <p:blipFill>
          <a:blip r:embed="rId5" cstate="print"/>
          <a:srcRect/>
          <a:stretch>
            <a:fillRect/>
          </a:stretch>
        </p:blipFill>
        <p:spPr bwMode="auto">
          <a:xfrm>
            <a:off x="3886200" y="3048000"/>
            <a:ext cx="2065338" cy="395288"/>
          </a:xfrm>
          <a:prstGeom prst="rect">
            <a:avLst/>
          </a:prstGeom>
          <a:noFill/>
          <a:ln w="9525">
            <a:noFill/>
            <a:miter lim="800000"/>
            <a:headEnd/>
            <a:tailEnd/>
          </a:ln>
        </p:spPr>
      </p:pic>
      <p:sp>
        <p:nvSpPr>
          <p:cNvPr id="28680" name="Rectangle 7"/>
          <p:cNvSpPr>
            <a:spLocks noChangeArrowheads="1"/>
          </p:cNvSpPr>
          <p:nvPr/>
        </p:nvSpPr>
        <p:spPr bwMode="auto">
          <a:xfrm>
            <a:off x="6096000" y="2743200"/>
            <a:ext cx="2819400" cy="1066800"/>
          </a:xfrm>
          <a:prstGeom prst="rect">
            <a:avLst/>
          </a:prstGeom>
          <a:noFill/>
          <a:ln w="9525">
            <a:solidFill>
              <a:schemeClr val="tx1"/>
            </a:solidFill>
            <a:miter lim="800000"/>
            <a:headEnd/>
            <a:tailEnd/>
          </a:ln>
        </p:spPr>
        <p:txBody>
          <a:bodyPr wrap="none" anchor="ctr"/>
          <a:lstStyle/>
          <a:p>
            <a:endParaRPr lang="en-US" sz="1800"/>
          </a:p>
        </p:txBody>
      </p:sp>
      <p:pic>
        <p:nvPicPr>
          <p:cNvPr id="28681" name="Picture 9" descr="txp_fig"/>
          <p:cNvPicPr>
            <a:picLocks noChangeAspect="1" noChangeArrowheads="1"/>
          </p:cNvPicPr>
          <p:nvPr>
            <p:custDataLst>
              <p:tags r:id="rId2"/>
            </p:custDataLst>
          </p:nvPr>
        </p:nvPicPr>
        <p:blipFill>
          <a:blip r:embed="rId6" cstate="print"/>
          <a:srcRect/>
          <a:stretch>
            <a:fillRect/>
          </a:stretch>
        </p:blipFill>
        <p:spPr bwMode="auto">
          <a:xfrm>
            <a:off x="228600" y="5791200"/>
            <a:ext cx="1758950" cy="349250"/>
          </a:xfrm>
          <a:prstGeom prst="rect">
            <a:avLst/>
          </a:prstGeom>
          <a:noFill/>
          <a:ln w="9525">
            <a:noFill/>
            <a:miter lim="800000"/>
            <a:headEnd/>
            <a:tailEnd/>
          </a:ln>
        </p:spPr>
      </p:pic>
      <p:pic>
        <p:nvPicPr>
          <p:cNvPr id="28682" name="Picture 11" descr="txp_fig"/>
          <p:cNvPicPr>
            <a:picLocks noChangeAspect="1" noChangeArrowheads="1"/>
          </p:cNvPicPr>
          <p:nvPr>
            <p:custDataLst>
              <p:tags r:id="rId3"/>
            </p:custDataLst>
          </p:nvPr>
        </p:nvPicPr>
        <p:blipFill>
          <a:blip r:embed="rId7" cstate="print"/>
          <a:srcRect/>
          <a:stretch>
            <a:fillRect/>
          </a:stretch>
        </p:blipFill>
        <p:spPr bwMode="auto">
          <a:xfrm>
            <a:off x="4876800" y="5848350"/>
            <a:ext cx="1835150" cy="395288"/>
          </a:xfrm>
          <a:prstGeom prst="rect">
            <a:avLst/>
          </a:prstGeom>
          <a:noFill/>
          <a:ln w="9525">
            <a:noFill/>
            <a:miter lim="800000"/>
            <a:headEnd/>
            <a:tailEnd/>
          </a:ln>
        </p:spPr>
      </p:pic>
      <p:sp>
        <p:nvSpPr>
          <p:cNvPr id="28683" name="Rectangle 12"/>
          <p:cNvSpPr>
            <a:spLocks noChangeArrowheads="1"/>
          </p:cNvSpPr>
          <p:nvPr/>
        </p:nvSpPr>
        <p:spPr bwMode="auto">
          <a:xfrm>
            <a:off x="2133600" y="5486400"/>
            <a:ext cx="1752600" cy="838200"/>
          </a:xfrm>
          <a:prstGeom prst="rect">
            <a:avLst/>
          </a:prstGeom>
          <a:noFill/>
          <a:ln w="9525">
            <a:solidFill>
              <a:schemeClr val="tx1"/>
            </a:solidFill>
            <a:miter lim="800000"/>
            <a:headEnd/>
            <a:tailEnd/>
          </a:ln>
        </p:spPr>
        <p:txBody>
          <a:bodyPr wrap="none" anchor="ctr"/>
          <a:lstStyle/>
          <a:p>
            <a:endParaRPr lang="en-US" sz="1800"/>
          </a:p>
        </p:txBody>
      </p:sp>
      <p:sp>
        <p:nvSpPr>
          <p:cNvPr id="28684" name="Rectangle 13"/>
          <p:cNvSpPr>
            <a:spLocks noChangeArrowheads="1"/>
          </p:cNvSpPr>
          <p:nvPr/>
        </p:nvSpPr>
        <p:spPr bwMode="auto">
          <a:xfrm>
            <a:off x="6858000" y="5486400"/>
            <a:ext cx="1752600" cy="838200"/>
          </a:xfrm>
          <a:prstGeom prst="rect">
            <a:avLst/>
          </a:prstGeom>
          <a:noFill/>
          <a:ln w="9525">
            <a:solidFill>
              <a:schemeClr val="tx1"/>
            </a:solidFill>
            <a:miter lim="800000"/>
            <a:headEnd/>
            <a:tailEnd/>
          </a:ln>
        </p:spPr>
        <p:txBody>
          <a:bodyPr wrap="none" anchor="ctr"/>
          <a:lstStyle/>
          <a:p>
            <a:endParaRPr lang="en-US" sz="1800"/>
          </a:p>
        </p:txBody>
      </p:sp>
      <p:sp>
        <p:nvSpPr>
          <p:cNvPr id="28685" name="Text Box 15"/>
          <p:cNvSpPr txBox="1">
            <a:spLocks noChangeArrowheads="1"/>
          </p:cNvSpPr>
          <p:nvPr/>
        </p:nvSpPr>
        <p:spPr bwMode="auto">
          <a:xfrm>
            <a:off x="6657975" y="6477000"/>
            <a:ext cx="2409825" cy="366713"/>
          </a:xfrm>
          <a:prstGeom prst="rect">
            <a:avLst/>
          </a:prstGeom>
          <a:noFill/>
          <a:ln w="9525">
            <a:noFill/>
            <a:miter lim="800000"/>
            <a:headEnd/>
            <a:tailEnd/>
          </a:ln>
        </p:spPr>
        <p:txBody>
          <a:bodyPr wrap="none">
            <a:spAutoFit/>
          </a:bodyPr>
          <a:lstStyle/>
          <a:p>
            <a:r>
              <a:rPr lang="en-US" sz="1800"/>
              <a:t>(~ 1000 kW-hr per kg)</a:t>
            </a:r>
          </a:p>
        </p:txBody>
      </p:sp>
      <p:pic>
        <p:nvPicPr>
          <p:cNvPr id="2" name="Picture 1" descr="l4s17 copy.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0" y="990600"/>
            <a:ext cx="3505200" cy="3773891"/>
          </a:xfrm>
          <a:prstGeom prst="rect">
            <a:avLst/>
          </a:prstGeom>
        </p:spPr>
      </p:pic>
      <p:sp>
        <p:nvSpPr>
          <p:cNvPr id="3" name="TextBox 2"/>
          <p:cNvSpPr txBox="1"/>
          <p:nvPr/>
        </p:nvSpPr>
        <p:spPr>
          <a:xfrm>
            <a:off x="2857500" y="5969000"/>
            <a:ext cx="184666"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2345210"/>
            <a:ext cx="7022943" cy="4512790"/>
          </a:xfrm>
          <a:prstGeom prst="rect">
            <a:avLst/>
          </a:prstGeom>
        </p:spPr>
      </p:pic>
      <p:sp>
        <p:nvSpPr>
          <p:cNvPr id="29699" name="Rectangle 2"/>
          <p:cNvSpPr>
            <a:spLocks noChangeArrowheads="1"/>
          </p:cNvSpPr>
          <p:nvPr/>
        </p:nvSpPr>
        <p:spPr bwMode="auto">
          <a:xfrm>
            <a:off x="1676400" y="1600200"/>
            <a:ext cx="5867400" cy="461963"/>
          </a:xfrm>
          <a:prstGeom prst="rect">
            <a:avLst/>
          </a:prstGeom>
          <a:noFill/>
          <a:ln w="9525">
            <a:noFill/>
            <a:miter lim="800000"/>
            <a:headEnd/>
            <a:tailEnd/>
          </a:ln>
        </p:spPr>
        <p:txBody>
          <a:bodyPr>
            <a:spAutoFit/>
          </a:bodyPr>
          <a:lstStyle/>
          <a:p>
            <a:r>
              <a:rPr lang="en-US">
                <a:cs typeface="Arial" charset="0"/>
              </a:rPr>
              <a:t>W  ≈  ½ q v  ≈  14.4 eV  </a:t>
            </a:r>
            <a:r>
              <a:rPr lang="en-US"/>
              <a:t>~  1000 kW-hr/kg</a:t>
            </a:r>
          </a:p>
        </p:txBody>
      </p:sp>
      <p:sp>
        <p:nvSpPr>
          <p:cNvPr id="29700" name="Rectangle 2"/>
          <p:cNvSpPr>
            <a:spLocks noChangeArrowheads="1"/>
          </p:cNvSpPr>
          <p:nvPr/>
        </p:nvSpPr>
        <p:spPr bwMode="auto">
          <a:xfrm>
            <a:off x="3352800" y="381000"/>
            <a:ext cx="2565400" cy="457200"/>
          </a:xfrm>
          <a:prstGeom prst="rect">
            <a:avLst/>
          </a:prstGeom>
          <a:noFill/>
          <a:ln w="9525">
            <a:noFill/>
            <a:miter lim="800000"/>
            <a:headEnd/>
            <a:tailEnd/>
          </a:ln>
        </p:spPr>
        <p:txBody>
          <a:bodyPr wrap="none">
            <a:spAutoFit/>
          </a:bodyPr>
          <a:lstStyle/>
          <a:p>
            <a:r>
              <a:rPr lang="en-US" i="1" u="sng"/>
              <a:t>Atomic Capacitor</a:t>
            </a:r>
          </a:p>
        </p:txBody>
      </p:sp>
      <p:sp>
        <p:nvSpPr>
          <p:cNvPr id="29701" name="TextBox 4"/>
          <p:cNvSpPr txBox="1">
            <a:spLocks noChangeArrowheads="1"/>
          </p:cNvSpPr>
          <p:nvPr/>
        </p:nvSpPr>
        <p:spPr bwMode="auto">
          <a:xfrm>
            <a:off x="228600" y="1123950"/>
            <a:ext cx="4370388" cy="400050"/>
          </a:xfrm>
          <a:prstGeom prst="rect">
            <a:avLst/>
          </a:prstGeom>
          <a:noFill/>
          <a:ln w="9525">
            <a:noFill/>
            <a:miter lim="800000"/>
            <a:headEnd/>
            <a:tailEnd/>
          </a:ln>
        </p:spPr>
        <p:txBody>
          <a:bodyPr wrap="none">
            <a:spAutoFit/>
          </a:bodyPr>
          <a:lstStyle/>
          <a:p>
            <a:r>
              <a:rPr lang="en-US" sz="2000"/>
              <a:t>Stored energy for atomic hydrogen…</a:t>
            </a:r>
          </a:p>
        </p:txBody>
      </p:sp>
      <p:sp>
        <p:nvSpPr>
          <p:cNvPr id="6" name="Up Arrow 5"/>
          <p:cNvSpPr>
            <a:spLocks noChangeArrowheads="1"/>
          </p:cNvSpPr>
          <p:nvPr/>
        </p:nvSpPr>
        <p:spPr bwMode="auto">
          <a:xfrm rot="1462571">
            <a:off x="7096700" y="2219900"/>
            <a:ext cx="533400" cy="533400"/>
          </a:xfrm>
          <a:prstGeom prst="upArrow">
            <a:avLst>
              <a:gd name="adj1" fmla="val 50000"/>
              <a:gd name="adj2" fmla="val 50000"/>
            </a:avLst>
          </a:prstGeom>
          <a:gradFill rotWithShape="1">
            <a:gsLst>
              <a:gs pos="0">
                <a:srgbClr val="CBFFFF"/>
              </a:gs>
              <a:gs pos="100000">
                <a:srgbClr val="B5E5E9"/>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Arial" charset="0"/>
            </a:endParaRPr>
          </a:p>
        </p:txBody>
      </p:sp>
      <p:sp>
        <p:nvSpPr>
          <p:cNvPr id="29703" name="TextBox 31"/>
          <p:cNvSpPr txBox="1">
            <a:spLocks noChangeArrowheads="1"/>
          </p:cNvSpPr>
          <p:nvPr/>
        </p:nvSpPr>
        <p:spPr bwMode="auto">
          <a:xfrm>
            <a:off x="6149975" y="1447800"/>
            <a:ext cx="2994025" cy="584200"/>
          </a:xfrm>
          <a:prstGeom prst="rect">
            <a:avLst/>
          </a:prstGeom>
          <a:noFill/>
          <a:ln w="9525">
            <a:noFill/>
            <a:miter lim="800000"/>
            <a:headEnd/>
            <a:tailEnd/>
          </a:ln>
        </p:spPr>
        <p:txBody>
          <a:bodyPr wrap="none">
            <a:spAutoFit/>
          </a:bodyPr>
          <a:lstStyle/>
          <a:p>
            <a:pPr algn="ctr"/>
            <a:r>
              <a:rPr lang="en-US" sz="1600" dirty="0"/>
              <a:t>Remember this unit of energy:    </a:t>
            </a:r>
          </a:p>
          <a:p>
            <a:pPr algn="ctr"/>
            <a:r>
              <a:rPr lang="en-US" sz="1600" dirty="0"/>
              <a:t>1 </a:t>
            </a:r>
            <a:r>
              <a:rPr lang="en-US" sz="1600" dirty="0" err="1"/>
              <a:t>eV</a:t>
            </a:r>
            <a:r>
              <a:rPr lang="en-US" sz="1600" dirty="0"/>
              <a:t> = 1.6 x 10</a:t>
            </a:r>
            <a:r>
              <a:rPr lang="en-US" sz="1600" b="1" baseline="30000" dirty="0"/>
              <a:t>-19</a:t>
            </a:r>
            <a:r>
              <a:rPr lang="en-US" sz="1600" dirty="0"/>
              <a:t> J</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2"/>
          <p:cNvSpPr/>
          <p:nvPr/>
        </p:nvSpPr>
        <p:spPr>
          <a:xfrm>
            <a:off x="4713288" y="3697288"/>
            <a:ext cx="1600200" cy="2590800"/>
          </a:xfrm>
          <a:prstGeom prst="arc">
            <a:avLst>
              <a:gd name="adj1" fmla="val 16200000"/>
              <a:gd name="adj2" fmla="val 75837"/>
            </a:avLst>
          </a:prstGeom>
          <a:ln w="25400" cap="flat" cmpd="sng" algn="ctr">
            <a:solidFill>
              <a:schemeClr val="tx1">
                <a:lumMod val="50000"/>
                <a:lumOff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en-US" sz="1800">
              <a:ea typeface="ＭＳ Ｐゴシック" charset="-128"/>
            </a:endParaRPr>
          </a:p>
        </p:txBody>
      </p:sp>
      <p:sp>
        <p:nvSpPr>
          <p:cNvPr id="4" name="Arc 3"/>
          <p:cNvSpPr/>
          <p:nvPr/>
        </p:nvSpPr>
        <p:spPr>
          <a:xfrm flipH="1">
            <a:off x="6389688" y="3697288"/>
            <a:ext cx="1600200" cy="2590800"/>
          </a:xfrm>
          <a:prstGeom prst="arc">
            <a:avLst>
              <a:gd name="adj1" fmla="val 16200000"/>
              <a:gd name="adj2" fmla="val 75837"/>
            </a:avLst>
          </a:prstGeom>
          <a:ln w="25400" cap="flat" cmpd="sng" algn="ctr">
            <a:solidFill>
              <a:schemeClr val="tx1">
                <a:lumMod val="50000"/>
                <a:lumOff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en-US" sz="1800">
              <a:ea typeface="ＭＳ Ｐゴシック" charset="-128"/>
            </a:endParaRPr>
          </a:p>
        </p:txBody>
      </p:sp>
      <p:sp>
        <p:nvSpPr>
          <p:cNvPr id="2" name="Oval 1"/>
          <p:cNvSpPr/>
          <p:nvPr/>
        </p:nvSpPr>
        <p:spPr>
          <a:xfrm>
            <a:off x="6237249" y="4916269"/>
            <a:ext cx="228600" cy="228600"/>
          </a:xfrm>
          <a:prstGeom prst="ellipse">
            <a:avLst/>
          </a:prstGeom>
          <a:gradFill flip="none" rotWithShape="1">
            <a:gsLst>
              <a:gs pos="0">
                <a:schemeClr val="bg1"/>
              </a:gs>
              <a:gs pos="57000">
                <a:srgbClr val="00804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ea typeface="ＭＳ Ｐゴシック" charset="-128"/>
            </a:endParaRPr>
          </a:p>
        </p:txBody>
      </p:sp>
      <p:cxnSp>
        <p:nvCxnSpPr>
          <p:cNvPr id="6" name="Straight Arrow Connector 5"/>
          <p:cNvCxnSpPr>
            <a:cxnSpLocks noChangeShapeType="1"/>
          </p:cNvCxnSpPr>
          <p:nvPr/>
        </p:nvCxnSpPr>
        <p:spPr bwMode="auto">
          <a:xfrm rot="5400000" flipH="1" flipV="1">
            <a:off x="3455194" y="4115594"/>
            <a:ext cx="3581400"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31752" name="TextBox 7"/>
          <p:cNvSpPr txBox="1">
            <a:spLocks noChangeArrowheads="1"/>
          </p:cNvSpPr>
          <p:nvPr/>
        </p:nvSpPr>
        <p:spPr bwMode="auto">
          <a:xfrm rot="-5400000">
            <a:off x="4230688" y="2581275"/>
            <a:ext cx="1379538" cy="369887"/>
          </a:xfrm>
          <a:prstGeom prst="rect">
            <a:avLst/>
          </a:prstGeom>
          <a:noFill/>
          <a:ln w="9525">
            <a:noFill/>
            <a:miter lim="800000"/>
            <a:headEnd/>
            <a:tailEnd/>
          </a:ln>
        </p:spPr>
        <p:txBody>
          <a:bodyPr wrap="none">
            <a:spAutoFit/>
          </a:bodyPr>
          <a:lstStyle/>
          <a:p>
            <a:pPr algn="ctr"/>
            <a:r>
              <a:rPr lang="en-US" sz="1800"/>
              <a:t>Energy [eV]</a:t>
            </a:r>
          </a:p>
        </p:txBody>
      </p:sp>
      <p:sp>
        <p:nvSpPr>
          <p:cNvPr id="31753" name="TextBox 9"/>
          <p:cNvSpPr txBox="1">
            <a:spLocks noChangeArrowheads="1"/>
          </p:cNvSpPr>
          <p:nvPr/>
        </p:nvSpPr>
        <p:spPr bwMode="auto">
          <a:xfrm>
            <a:off x="6192838" y="4818063"/>
            <a:ext cx="306387" cy="369887"/>
          </a:xfrm>
          <a:prstGeom prst="rect">
            <a:avLst/>
          </a:prstGeom>
          <a:noFill/>
          <a:ln w="9525">
            <a:noFill/>
            <a:miter lim="800000"/>
            <a:headEnd/>
            <a:tailEnd/>
          </a:ln>
        </p:spPr>
        <p:txBody>
          <a:bodyPr wrap="none">
            <a:spAutoFit/>
          </a:bodyPr>
          <a:lstStyle/>
          <a:p>
            <a:r>
              <a:rPr lang="en-US" sz="1800"/>
              <a:t>+</a:t>
            </a:r>
          </a:p>
        </p:txBody>
      </p:sp>
      <p:cxnSp>
        <p:nvCxnSpPr>
          <p:cNvPr id="15" name="Straight Connector 14"/>
          <p:cNvCxnSpPr>
            <a:cxnSpLocks noChangeShapeType="1"/>
          </p:cNvCxnSpPr>
          <p:nvPr/>
        </p:nvCxnSpPr>
        <p:spPr bwMode="auto">
          <a:xfrm>
            <a:off x="5170488" y="3697288"/>
            <a:ext cx="228600" cy="1587"/>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6" name="Straight Connector 15"/>
          <p:cNvCxnSpPr>
            <a:cxnSpLocks noChangeShapeType="1"/>
          </p:cNvCxnSpPr>
          <p:nvPr/>
        </p:nvCxnSpPr>
        <p:spPr bwMode="auto">
          <a:xfrm>
            <a:off x="6237288" y="4587875"/>
            <a:ext cx="228600" cy="1588"/>
          </a:xfrm>
          <a:prstGeom prst="line">
            <a:avLst/>
          </a:prstGeom>
          <a:noFill/>
          <a:ln w="25400">
            <a:solidFill>
              <a:srgbClr val="808080"/>
            </a:solidFill>
            <a:prstDash val="dash"/>
            <a:round/>
            <a:headEnd/>
            <a:tailEnd/>
          </a:ln>
          <a:effectLst>
            <a:outerShdw dist="20000" dir="5400000" rotWithShape="0">
              <a:srgbClr val="808080">
                <a:alpha val="37999"/>
              </a:srgbClr>
            </a:outerShdw>
          </a:effectLst>
        </p:spPr>
      </p:cxnSp>
      <p:grpSp>
        <p:nvGrpSpPr>
          <p:cNvPr id="5" name="Group 16"/>
          <p:cNvGrpSpPr>
            <a:grpSpLocks/>
          </p:cNvGrpSpPr>
          <p:nvPr/>
        </p:nvGrpSpPr>
        <p:grpSpPr bwMode="auto">
          <a:xfrm>
            <a:off x="6288088" y="4273550"/>
            <a:ext cx="306387" cy="414338"/>
            <a:chOff x="2108763" y="3014488"/>
            <a:chExt cx="305718" cy="414512"/>
          </a:xfrm>
        </p:grpSpPr>
        <p:sp>
          <p:nvSpPr>
            <p:cNvPr id="9" name="Oval 8"/>
            <p:cNvSpPr/>
            <p:nvPr/>
          </p:nvSpPr>
          <p:spPr>
            <a:xfrm>
              <a:off x="2145762" y="3200400"/>
              <a:ext cx="228600" cy="228600"/>
            </a:xfrm>
            <a:prstGeom prst="ellipse">
              <a:avLst/>
            </a:prstGeom>
            <a:gradFill flip="none" rotWithShape="1">
              <a:gsLst>
                <a:gs pos="0">
                  <a:schemeClr val="bg1"/>
                </a:gs>
                <a:gs pos="57000">
                  <a:srgbClr val="80000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ea typeface="ＭＳ Ｐゴシック" charset="-128"/>
              </a:endParaRPr>
            </a:p>
          </p:txBody>
        </p:sp>
        <p:sp>
          <p:nvSpPr>
            <p:cNvPr id="31813" name="TextBox 10"/>
            <p:cNvSpPr txBox="1">
              <a:spLocks noChangeArrowheads="1"/>
            </p:cNvSpPr>
            <p:nvPr/>
          </p:nvSpPr>
          <p:spPr bwMode="auto">
            <a:xfrm>
              <a:off x="2108763" y="3014488"/>
              <a:ext cx="305718" cy="369332"/>
            </a:xfrm>
            <a:prstGeom prst="rect">
              <a:avLst/>
            </a:prstGeom>
            <a:noFill/>
            <a:ln w="9525">
              <a:noFill/>
              <a:miter lim="800000"/>
              <a:headEnd/>
              <a:tailEnd/>
            </a:ln>
          </p:spPr>
          <p:txBody>
            <a:bodyPr wrap="none">
              <a:spAutoFit/>
            </a:bodyPr>
            <a:lstStyle/>
            <a:p>
              <a:r>
                <a:rPr lang="en-US" sz="1800"/>
                <a:t>_</a:t>
              </a:r>
            </a:p>
          </p:txBody>
        </p:sp>
      </p:grpSp>
      <p:cxnSp>
        <p:nvCxnSpPr>
          <p:cNvPr id="18" name="Straight Connector 17"/>
          <p:cNvCxnSpPr>
            <a:cxnSpLocks noChangeShapeType="1"/>
          </p:cNvCxnSpPr>
          <p:nvPr/>
        </p:nvCxnSpPr>
        <p:spPr bwMode="auto">
          <a:xfrm>
            <a:off x="5170488" y="4535488"/>
            <a:ext cx="228600" cy="1587"/>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20" name="Straight Connector 19"/>
          <p:cNvCxnSpPr>
            <a:cxnSpLocks noChangeShapeType="1"/>
          </p:cNvCxnSpPr>
          <p:nvPr/>
        </p:nvCxnSpPr>
        <p:spPr bwMode="auto">
          <a:xfrm>
            <a:off x="5170488" y="5297488"/>
            <a:ext cx="228600" cy="1587"/>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1" name="Arc 20"/>
          <p:cNvSpPr/>
          <p:nvPr/>
        </p:nvSpPr>
        <p:spPr>
          <a:xfrm>
            <a:off x="5475288" y="3702050"/>
            <a:ext cx="1524000" cy="4038600"/>
          </a:xfrm>
          <a:prstGeom prst="arc">
            <a:avLst>
              <a:gd name="adj1" fmla="val 16200000"/>
              <a:gd name="adj2" fmla="val 75837"/>
            </a:avLst>
          </a:prstGeom>
          <a:ln w="25400" cap="flat" cmpd="sng" algn="ctr">
            <a:solidFill>
              <a:schemeClr val="tx1">
                <a:lumMod val="50000"/>
                <a:lumOff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en-US" sz="1800">
              <a:ea typeface="ＭＳ Ｐゴシック" charset="-128"/>
            </a:endParaRPr>
          </a:p>
        </p:txBody>
      </p:sp>
      <p:sp>
        <p:nvSpPr>
          <p:cNvPr id="22" name="Arc 21"/>
          <p:cNvSpPr/>
          <p:nvPr/>
        </p:nvSpPr>
        <p:spPr>
          <a:xfrm flipH="1">
            <a:off x="7151688" y="3702050"/>
            <a:ext cx="1524000" cy="4114800"/>
          </a:xfrm>
          <a:prstGeom prst="arc">
            <a:avLst>
              <a:gd name="adj1" fmla="val 16200000"/>
              <a:gd name="adj2" fmla="val 75837"/>
            </a:avLst>
          </a:prstGeom>
          <a:ln w="25400" cap="flat" cmpd="sng" algn="ctr">
            <a:solidFill>
              <a:schemeClr val="tx1">
                <a:lumMod val="50000"/>
                <a:lumOff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en-US" sz="1800">
              <a:ea typeface="ＭＳ Ｐゴシック" charset="-128"/>
            </a:endParaRPr>
          </a:p>
        </p:txBody>
      </p:sp>
      <p:grpSp>
        <p:nvGrpSpPr>
          <p:cNvPr id="7" name="Group 28"/>
          <p:cNvGrpSpPr>
            <a:grpSpLocks/>
          </p:cNvGrpSpPr>
          <p:nvPr/>
        </p:nvGrpSpPr>
        <p:grpSpPr bwMode="auto">
          <a:xfrm>
            <a:off x="6921500" y="5580063"/>
            <a:ext cx="306388" cy="369887"/>
            <a:chOff x="3308619" y="4322056"/>
            <a:chExt cx="305718" cy="369332"/>
          </a:xfrm>
        </p:grpSpPr>
        <p:sp>
          <p:nvSpPr>
            <p:cNvPr id="23" name="Oval 22"/>
            <p:cNvSpPr/>
            <p:nvPr/>
          </p:nvSpPr>
          <p:spPr>
            <a:xfrm>
              <a:off x="3352800" y="4419600"/>
              <a:ext cx="228600" cy="228600"/>
            </a:xfrm>
            <a:prstGeom prst="ellipse">
              <a:avLst/>
            </a:prstGeom>
            <a:gradFill flip="none" rotWithShape="1">
              <a:gsLst>
                <a:gs pos="0">
                  <a:schemeClr val="bg1"/>
                </a:gs>
                <a:gs pos="57000">
                  <a:srgbClr val="00804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ea typeface="ＭＳ Ｐゴシック" charset="-128"/>
              </a:endParaRPr>
            </a:p>
          </p:txBody>
        </p:sp>
        <p:sp>
          <p:nvSpPr>
            <p:cNvPr id="31809" name="TextBox 23"/>
            <p:cNvSpPr txBox="1">
              <a:spLocks noChangeArrowheads="1"/>
            </p:cNvSpPr>
            <p:nvPr/>
          </p:nvSpPr>
          <p:spPr bwMode="auto">
            <a:xfrm>
              <a:off x="3308619" y="4322056"/>
              <a:ext cx="305718" cy="369332"/>
            </a:xfrm>
            <a:prstGeom prst="rect">
              <a:avLst/>
            </a:prstGeom>
            <a:noFill/>
            <a:ln w="9525">
              <a:noFill/>
              <a:miter lim="800000"/>
              <a:headEnd/>
              <a:tailEnd/>
            </a:ln>
          </p:spPr>
          <p:txBody>
            <a:bodyPr wrap="none">
              <a:spAutoFit/>
            </a:bodyPr>
            <a:lstStyle/>
            <a:p>
              <a:r>
                <a:rPr lang="en-US" sz="1800"/>
                <a:t>+</a:t>
              </a:r>
            </a:p>
          </p:txBody>
        </p:sp>
      </p:grpSp>
      <p:cxnSp>
        <p:nvCxnSpPr>
          <p:cNvPr id="25" name="Straight Connector 24"/>
          <p:cNvCxnSpPr>
            <a:cxnSpLocks noChangeShapeType="1"/>
          </p:cNvCxnSpPr>
          <p:nvPr/>
        </p:nvCxnSpPr>
        <p:spPr bwMode="auto">
          <a:xfrm>
            <a:off x="6923088" y="5349875"/>
            <a:ext cx="228600" cy="1588"/>
          </a:xfrm>
          <a:prstGeom prst="line">
            <a:avLst/>
          </a:prstGeom>
          <a:noFill/>
          <a:ln w="25400">
            <a:solidFill>
              <a:srgbClr val="808080"/>
            </a:solidFill>
            <a:prstDash val="dash"/>
            <a:round/>
            <a:headEnd/>
            <a:tailEnd/>
          </a:ln>
          <a:effectLst>
            <a:outerShdw dist="20000" dir="5400000" rotWithShape="0">
              <a:srgbClr val="808080">
                <a:alpha val="37999"/>
              </a:srgbClr>
            </a:outerShdw>
          </a:effectLst>
        </p:spPr>
      </p:cxnSp>
      <p:grpSp>
        <p:nvGrpSpPr>
          <p:cNvPr id="8" name="Group 25"/>
          <p:cNvGrpSpPr>
            <a:grpSpLocks/>
          </p:cNvGrpSpPr>
          <p:nvPr/>
        </p:nvGrpSpPr>
        <p:grpSpPr bwMode="auto">
          <a:xfrm>
            <a:off x="6999288" y="5035550"/>
            <a:ext cx="306387" cy="414338"/>
            <a:chOff x="2108763" y="3014488"/>
            <a:chExt cx="305718" cy="414512"/>
          </a:xfrm>
        </p:grpSpPr>
        <p:sp>
          <p:nvSpPr>
            <p:cNvPr id="27" name="Oval 26"/>
            <p:cNvSpPr/>
            <p:nvPr/>
          </p:nvSpPr>
          <p:spPr>
            <a:xfrm>
              <a:off x="2145762" y="3200400"/>
              <a:ext cx="228600" cy="228600"/>
            </a:xfrm>
            <a:prstGeom prst="ellipse">
              <a:avLst/>
            </a:prstGeom>
            <a:gradFill flip="none" rotWithShape="1">
              <a:gsLst>
                <a:gs pos="0">
                  <a:schemeClr val="bg1"/>
                </a:gs>
                <a:gs pos="57000">
                  <a:srgbClr val="80000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ea typeface="ＭＳ Ｐゴシック" charset="-128"/>
              </a:endParaRPr>
            </a:p>
          </p:txBody>
        </p:sp>
        <p:sp>
          <p:nvSpPr>
            <p:cNvPr id="31805" name="TextBox 27"/>
            <p:cNvSpPr txBox="1">
              <a:spLocks noChangeArrowheads="1"/>
            </p:cNvSpPr>
            <p:nvPr/>
          </p:nvSpPr>
          <p:spPr bwMode="auto">
            <a:xfrm>
              <a:off x="2108763" y="3014488"/>
              <a:ext cx="305718" cy="369332"/>
            </a:xfrm>
            <a:prstGeom prst="rect">
              <a:avLst/>
            </a:prstGeom>
            <a:noFill/>
            <a:ln w="9525">
              <a:noFill/>
              <a:miter lim="800000"/>
              <a:headEnd/>
              <a:tailEnd/>
            </a:ln>
          </p:spPr>
          <p:txBody>
            <a:bodyPr wrap="none">
              <a:spAutoFit/>
            </a:bodyPr>
            <a:lstStyle/>
            <a:p>
              <a:r>
                <a:rPr lang="en-US" sz="1800"/>
                <a:t>_</a:t>
              </a:r>
            </a:p>
          </p:txBody>
        </p:sp>
      </p:grpSp>
      <p:sp>
        <p:nvSpPr>
          <p:cNvPr id="30" name="Arc 29"/>
          <p:cNvSpPr/>
          <p:nvPr/>
        </p:nvSpPr>
        <p:spPr>
          <a:xfrm>
            <a:off x="5475288" y="2925763"/>
            <a:ext cx="1524000" cy="4038600"/>
          </a:xfrm>
          <a:prstGeom prst="arc">
            <a:avLst>
              <a:gd name="adj1" fmla="val 16200000"/>
              <a:gd name="adj2" fmla="val 16995734"/>
            </a:avLst>
          </a:prstGeom>
          <a:ln w="25400" cap="flat" cmpd="sng" algn="ctr">
            <a:solidFill>
              <a:schemeClr val="bg1">
                <a:lumMod val="9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en-US" sz="1800">
              <a:ea typeface="ＭＳ Ｐゴシック" charset="-128"/>
            </a:endParaRPr>
          </a:p>
        </p:txBody>
      </p:sp>
      <p:sp>
        <p:nvSpPr>
          <p:cNvPr id="31" name="Arc 30"/>
          <p:cNvSpPr/>
          <p:nvPr/>
        </p:nvSpPr>
        <p:spPr>
          <a:xfrm flipH="1">
            <a:off x="6389688" y="3697288"/>
            <a:ext cx="1600200" cy="2590800"/>
          </a:xfrm>
          <a:prstGeom prst="arc">
            <a:avLst>
              <a:gd name="adj1" fmla="val 16200000"/>
              <a:gd name="adj2" fmla="val 17860723"/>
            </a:avLst>
          </a:prstGeom>
          <a:solidFill>
            <a:srgbClr val="FFFFFF"/>
          </a:solidFill>
          <a:ln w="25400" cap="flat" cmpd="sng" algn="ctr">
            <a:solidFill>
              <a:schemeClr val="bg1">
                <a:lumMod val="8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en-US" sz="1800">
              <a:ea typeface="ＭＳ Ｐゴシック" charset="-128"/>
            </a:endParaRPr>
          </a:p>
        </p:txBody>
      </p:sp>
      <p:sp>
        <p:nvSpPr>
          <p:cNvPr id="31766" name="TextBox 31"/>
          <p:cNvSpPr txBox="1">
            <a:spLocks noChangeArrowheads="1"/>
          </p:cNvSpPr>
          <p:nvPr/>
        </p:nvSpPr>
        <p:spPr bwMode="auto">
          <a:xfrm>
            <a:off x="5387975" y="6181725"/>
            <a:ext cx="2994025" cy="584200"/>
          </a:xfrm>
          <a:prstGeom prst="rect">
            <a:avLst/>
          </a:prstGeom>
          <a:noFill/>
          <a:ln w="9525">
            <a:noFill/>
            <a:miter lim="800000"/>
            <a:headEnd/>
            <a:tailEnd/>
          </a:ln>
        </p:spPr>
        <p:txBody>
          <a:bodyPr wrap="none">
            <a:spAutoFit/>
          </a:bodyPr>
          <a:lstStyle/>
          <a:p>
            <a:pPr algn="ctr"/>
            <a:r>
              <a:rPr lang="en-US" sz="1600"/>
              <a:t>Remember this unit of energy:    </a:t>
            </a:r>
          </a:p>
          <a:p>
            <a:pPr algn="ctr"/>
            <a:r>
              <a:rPr lang="en-US" sz="1600"/>
              <a:t>1 eV = 1.6 x 10</a:t>
            </a:r>
            <a:r>
              <a:rPr lang="en-US" sz="1600" b="1" baseline="30000"/>
              <a:t>-19</a:t>
            </a:r>
            <a:r>
              <a:rPr lang="en-US" sz="1600"/>
              <a:t> J</a:t>
            </a:r>
          </a:p>
        </p:txBody>
      </p:sp>
      <p:pic>
        <p:nvPicPr>
          <p:cNvPr id="31767" name="Picture 32" descr="latex-image-1.pdf"/>
          <p:cNvPicPr>
            <a:picLocks noChangeAspect="1"/>
          </p:cNvPicPr>
          <p:nvPr/>
        </p:nvPicPr>
        <p:blipFill>
          <a:blip r:embed="rId2" cstate="print"/>
          <a:srcRect/>
          <a:stretch>
            <a:fillRect/>
          </a:stretch>
        </p:blipFill>
        <p:spPr bwMode="auto">
          <a:xfrm>
            <a:off x="963613" y="381000"/>
            <a:ext cx="2084387" cy="731838"/>
          </a:xfrm>
          <a:prstGeom prst="rect">
            <a:avLst/>
          </a:prstGeom>
          <a:noFill/>
          <a:ln w="9525">
            <a:noFill/>
            <a:miter lim="800000"/>
            <a:headEnd/>
            <a:tailEnd/>
          </a:ln>
        </p:spPr>
      </p:pic>
      <p:sp>
        <p:nvSpPr>
          <p:cNvPr id="31768" name="TextBox 33"/>
          <p:cNvSpPr txBox="1">
            <a:spLocks noChangeArrowheads="1"/>
          </p:cNvSpPr>
          <p:nvPr/>
        </p:nvSpPr>
        <p:spPr bwMode="auto">
          <a:xfrm>
            <a:off x="4733925" y="3533775"/>
            <a:ext cx="517525" cy="369888"/>
          </a:xfrm>
          <a:prstGeom prst="rect">
            <a:avLst/>
          </a:prstGeom>
          <a:noFill/>
          <a:ln w="9525">
            <a:noFill/>
            <a:miter lim="800000"/>
            <a:headEnd/>
            <a:tailEnd/>
          </a:ln>
        </p:spPr>
        <p:txBody>
          <a:bodyPr wrap="none">
            <a:spAutoFit/>
          </a:bodyPr>
          <a:lstStyle/>
          <a:p>
            <a:r>
              <a:rPr lang="en-US" sz="1800"/>
              <a:t>0 V</a:t>
            </a:r>
          </a:p>
        </p:txBody>
      </p:sp>
      <p:sp>
        <p:nvSpPr>
          <p:cNvPr id="43" name="Arc 42"/>
          <p:cNvSpPr/>
          <p:nvPr/>
        </p:nvSpPr>
        <p:spPr>
          <a:xfrm>
            <a:off x="6415489" y="3845805"/>
            <a:ext cx="609600" cy="1676400"/>
          </a:xfrm>
          <a:prstGeom prst="arc">
            <a:avLst>
              <a:gd name="adj1" fmla="val 13011147"/>
              <a:gd name="adj2" fmla="val 0"/>
            </a:avLst>
          </a:prstGeom>
          <a:ln>
            <a:solidFill>
              <a:schemeClr val="tx1">
                <a:lumMod val="50000"/>
                <a:lumOff val="50000"/>
              </a:schemeClr>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en-US" sz="1800">
              <a:ea typeface="ＭＳ Ｐゴシック" charset="-128"/>
            </a:endParaRPr>
          </a:p>
        </p:txBody>
      </p:sp>
      <p:sp>
        <p:nvSpPr>
          <p:cNvPr id="31771" name="TextBox 43"/>
          <p:cNvSpPr txBox="1">
            <a:spLocks noChangeArrowheads="1"/>
          </p:cNvSpPr>
          <p:nvPr/>
        </p:nvSpPr>
        <p:spPr bwMode="auto">
          <a:xfrm>
            <a:off x="5640388" y="2133600"/>
            <a:ext cx="1371600" cy="927100"/>
          </a:xfrm>
          <a:prstGeom prst="rect">
            <a:avLst/>
          </a:prstGeom>
          <a:noFill/>
          <a:ln w="9525">
            <a:noFill/>
            <a:miter lim="800000"/>
            <a:headEnd/>
            <a:tailEnd/>
          </a:ln>
        </p:spPr>
        <p:txBody>
          <a:bodyPr>
            <a:spAutoFit/>
          </a:bodyPr>
          <a:lstStyle/>
          <a:p>
            <a:pPr algn="ctr">
              <a:lnSpc>
                <a:spcPct val="90000"/>
              </a:lnSpc>
            </a:pPr>
            <a:r>
              <a:rPr lang="en-US" sz="1200" b="1"/>
              <a:t>ENERGY OF AN ELECTRON IN AN ALCANE MOLECULE IN GASOLINE</a:t>
            </a:r>
          </a:p>
        </p:txBody>
      </p:sp>
      <p:sp>
        <p:nvSpPr>
          <p:cNvPr id="31772" name="TextBox 44"/>
          <p:cNvSpPr txBox="1">
            <a:spLocks noChangeArrowheads="1"/>
          </p:cNvSpPr>
          <p:nvPr/>
        </p:nvSpPr>
        <p:spPr bwMode="auto">
          <a:xfrm>
            <a:off x="6554788" y="3048000"/>
            <a:ext cx="1371600" cy="593725"/>
          </a:xfrm>
          <a:prstGeom prst="rect">
            <a:avLst/>
          </a:prstGeom>
          <a:noFill/>
          <a:ln w="9525">
            <a:noFill/>
            <a:miter lim="800000"/>
            <a:headEnd/>
            <a:tailEnd/>
          </a:ln>
        </p:spPr>
        <p:txBody>
          <a:bodyPr>
            <a:spAutoFit/>
          </a:bodyPr>
          <a:lstStyle/>
          <a:p>
            <a:pPr algn="ctr">
              <a:lnSpc>
                <a:spcPct val="90000"/>
              </a:lnSpc>
            </a:pPr>
            <a:r>
              <a:rPr lang="en-US" sz="1200" b="1" dirty="0"/>
              <a:t>ENERGY OF AN ELECTRON IN H</a:t>
            </a:r>
            <a:r>
              <a:rPr lang="en-US" sz="1200" b="1" baseline="-25000" dirty="0"/>
              <a:t>2</a:t>
            </a:r>
            <a:r>
              <a:rPr lang="en-US" sz="1200" b="1" dirty="0"/>
              <a:t>O or CO</a:t>
            </a:r>
            <a:r>
              <a:rPr lang="en-US" sz="1200" b="1" baseline="-25000" dirty="0"/>
              <a:t>2</a:t>
            </a:r>
          </a:p>
        </p:txBody>
      </p:sp>
      <p:cxnSp>
        <p:nvCxnSpPr>
          <p:cNvPr id="47" name="Straight Arrow Connector 46"/>
          <p:cNvCxnSpPr>
            <a:stCxn id="31771" idx="2"/>
          </p:cNvCxnSpPr>
          <p:nvPr/>
        </p:nvCxnSpPr>
        <p:spPr>
          <a:xfrm rot="5400000">
            <a:off x="6027738" y="3359150"/>
            <a:ext cx="596900" cy="0"/>
          </a:xfrm>
          <a:prstGeom prst="straightConnector1">
            <a:avLst/>
          </a:prstGeom>
          <a:ln>
            <a:solidFill>
              <a:srgbClr val="80808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a:off x="6813550" y="3992563"/>
            <a:ext cx="701675" cy="0"/>
          </a:xfrm>
          <a:prstGeom prst="straightConnector1">
            <a:avLst/>
          </a:prstGeom>
          <a:ln>
            <a:solidFill>
              <a:srgbClr val="80808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Right Brace 49"/>
          <p:cNvSpPr/>
          <p:nvPr/>
        </p:nvSpPr>
        <p:spPr>
          <a:xfrm>
            <a:off x="7545388" y="4535488"/>
            <a:ext cx="228600" cy="838200"/>
          </a:xfrm>
          <a:prstGeom prst="rightBrace">
            <a:avLst/>
          </a:prstGeom>
          <a:ln>
            <a:solidFill>
              <a:srgbClr val="80808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en-US" sz="1800">
              <a:ea typeface="ＭＳ Ｐゴシック" charset="-128"/>
            </a:endParaRPr>
          </a:p>
        </p:txBody>
      </p:sp>
      <p:sp>
        <p:nvSpPr>
          <p:cNvPr id="31776" name="TextBox 50"/>
          <p:cNvSpPr txBox="1">
            <a:spLocks noChangeArrowheads="1"/>
          </p:cNvSpPr>
          <p:nvPr/>
        </p:nvSpPr>
        <p:spPr bwMode="auto">
          <a:xfrm>
            <a:off x="7697788" y="4522788"/>
            <a:ext cx="1371600" cy="927100"/>
          </a:xfrm>
          <a:prstGeom prst="rect">
            <a:avLst/>
          </a:prstGeom>
          <a:noFill/>
          <a:ln w="9525">
            <a:noFill/>
            <a:miter lim="800000"/>
            <a:headEnd/>
            <a:tailEnd/>
          </a:ln>
        </p:spPr>
        <p:txBody>
          <a:bodyPr>
            <a:spAutoFit/>
          </a:bodyPr>
          <a:lstStyle/>
          <a:p>
            <a:pPr algn="ctr">
              <a:lnSpc>
                <a:spcPct val="90000"/>
              </a:lnSpc>
            </a:pPr>
            <a:r>
              <a:rPr lang="en-US" sz="1200" b="1"/>
              <a:t>ENERGY GIVEN OFF AS HEAT IN THE PROCESS OF GASOLINE COMBUSTION</a:t>
            </a:r>
            <a:endParaRPr lang="en-US" sz="1200" b="1" baseline="-25000"/>
          </a:p>
        </p:txBody>
      </p:sp>
      <p:cxnSp>
        <p:nvCxnSpPr>
          <p:cNvPr id="53" name="Straight Connector 52"/>
          <p:cNvCxnSpPr/>
          <p:nvPr/>
        </p:nvCxnSpPr>
        <p:spPr>
          <a:xfrm rot="5400000">
            <a:off x="1258094" y="3466306"/>
            <a:ext cx="6019800" cy="1588"/>
          </a:xfrm>
          <a:prstGeom prst="line">
            <a:avLst/>
          </a:prstGeom>
          <a:ln w="12700"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778" name="TextBox 53"/>
          <p:cNvSpPr txBox="1">
            <a:spLocks noChangeArrowheads="1"/>
          </p:cNvSpPr>
          <p:nvPr/>
        </p:nvSpPr>
        <p:spPr bwMode="auto">
          <a:xfrm>
            <a:off x="7696200" y="773113"/>
            <a:ext cx="1154113" cy="369887"/>
          </a:xfrm>
          <a:prstGeom prst="rect">
            <a:avLst/>
          </a:prstGeom>
          <a:noFill/>
          <a:ln w="9525">
            <a:noFill/>
            <a:miter lim="800000"/>
            <a:headEnd/>
            <a:tailEnd/>
          </a:ln>
        </p:spPr>
        <p:txBody>
          <a:bodyPr wrap="none">
            <a:spAutoFit/>
          </a:bodyPr>
          <a:lstStyle/>
          <a:p>
            <a:r>
              <a:rPr lang="en-US" sz="1800"/>
              <a:t>O = C = O</a:t>
            </a:r>
          </a:p>
        </p:txBody>
      </p:sp>
      <p:grpSp>
        <p:nvGrpSpPr>
          <p:cNvPr id="11" name="Group 58"/>
          <p:cNvGrpSpPr>
            <a:grpSpLocks/>
          </p:cNvGrpSpPr>
          <p:nvPr/>
        </p:nvGrpSpPr>
        <p:grpSpPr bwMode="auto">
          <a:xfrm>
            <a:off x="6403975" y="609600"/>
            <a:ext cx="835025" cy="646113"/>
            <a:chOff x="6324600" y="609600"/>
            <a:chExt cx="834446" cy="646331"/>
          </a:xfrm>
        </p:grpSpPr>
        <p:sp>
          <p:nvSpPr>
            <p:cNvPr id="31796" name="TextBox 54"/>
            <p:cNvSpPr txBox="1">
              <a:spLocks noChangeArrowheads="1"/>
            </p:cNvSpPr>
            <p:nvPr/>
          </p:nvSpPr>
          <p:spPr bwMode="auto">
            <a:xfrm>
              <a:off x="6324600" y="609600"/>
              <a:ext cx="834446" cy="646331"/>
            </a:xfrm>
            <a:prstGeom prst="rect">
              <a:avLst/>
            </a:prstGeom>
            <a:noFill/>
            <a:ln w="9525">
              <a:noFill/>
              <a:miter lim="800000"/>
              <a:headEnd/>
              <a:tailEnd/>
            </a:ln>
          </p:spPr>
          <p:txBody>
            <a:bodyPr wrap="none">
              <a:spAutoFit/>
            </a:bodyPr>
            <a:lstStyle/>
            <a:p>
              <a:pPr algn="ctr"/>
              <a:r>
                <a:rPr lang="en-US" sz="1800"/>
                <a:t>O</a:t>
              </a:r>
            </a:p>
            <a:p>
              <a:pPr algn="ctr"/>
              <a:r>
                <a:rPr lang="en-US" sz="1800"/>
                <a:t>H     H</a:t>
              </a:r>
            </a:p>
          </p:txBody>
        </p:sp>
        <p:sp>
          <p:nvSpPr>
            <p:cNvPr id="31797" name="TextBox 56"/>
            <p:cNvSpPr txBox="1">
              <a:spLocks noChangeArrowheads="1"/>
            </p:cNvSpPr>
            <p:nvPr/>
          </p:nvSpPr>
          <p:spPr bwMode="auto">
            <a:xfrm rot="-2700000">
              <a:off x="6463114" y="736478"/>
              <a:ext cx="269425" cy="369332"/>
            </a:xfrm>
            <a:prstGeom prst="rect">
              <a:avLst/>
            </a:prstGeom>
            <a:noFill/>
            <a:ln w="9525">
              <a:noFill/>
              <a:miter lim="800000"/>
              <a:headEnd/>
              <a:tailEnd/>
            </a:ln>
          </p:spPr>
          <p:txBody>
            <a:bodyPr wrap="none">
              <a:spAutoFit/>
            </a:bodyPr>
            <a:lstStyle/>
            <a:p>
              <a:pPr algn="ctr"/>
              <a:r>
                <a:rPr lang="en-US" sz="1800"/>
                <a:t>-</a:t>
              </a:r>
            </a:p>
          </p:txBody>
        </p:sp>
        <p:sp>
          <p:nvSpPr>
            <p:cNvPr id="31798" name="TextBox 57"/>
            <p:cNvSpPr txBox="1">
              <a:spLocks noChangeArrowheads="1"/>
            </p:cNvSpPr>
            <p:nvPr/>
          </p:nvSpPr>
          <p:spPr bwMode="auto">
            <a:xfrm rot="-8100000">
              <a:off x="6726052" y="756644"/>
              <a:ext cx="269425" cy="369332"/>
            </a:xfrm>
            <a:prstGeom prst="rect">
              <a:avLst/>
            </a:prstGeom>
            <a:noFill/>
            <a:ln w="9525">
              <a:noFill/>
              <a:miter lim="800000"/>
              <a:headEnd/>
              <a:tailEnd/>
            </a:ln>
          </p:spPr>
          <p:txBody>
            <a:bodyPr wrap="none">
              <a:spAutoFit/>
            </a:bodyPr>
            <a:lstStyle/>
            <a:p>
              <a:pPr algn="ctr"/>
              <a:r>
                <a:rPr lang="en-US" sz="1800"/>
                <a:t>-</a:t>
              </a:r>
            </a:p>
          </p:txBody>
        </p:sp>
      </p:grpSp>
      <p:grpSp>
        <p:nvGrpSpPr>
          <p:cNvPr id="12" name="Group 61"/>
          <p:cNvGrpSpPr>
            <a:grpSpLocks/>
          </p:cNvGrpSpPr>
          <p:nvPr/>
        </p:nvGrpSpPr>
        <p:grpSpPr bwMode="auto">
          <a:xfrm>
            <a:off x="4508500" y="533400"/>
            <a:ext cx="1435100" cy="923925"/>
            <a:chOff x="4495800" y="685800"/>
            <a:chExt cx="1434407" cy="923330"/>
          </a:xfrm>
        </p:grpSpPr>
        <p:sp>
          <p:nvSpPr>
            <p:cNvPr id="31793" name="TextBox 55"/>
            <p:cNvSpPr txBox="1">
              <a:spLocks noChangeArrowheads="1"/>
            </p:cNvSpPr>
            <p:nvPr/>
          </p:nvSpPr>
          <p:spPr bwMode="auto">
            <a:xfrm>
              <a:off x="4495800" y="685800"/>
              <a:ext cx="1434407" cy="923330"/>
            </a:xfrm>
            <a:prstGeom prst="rect">
              <a:avLst/>
            </a:prstGeom>
            <a:noFill/>
            <a:ln w="9525">
              <a:noFill/>
              <a:miter lim="800000"/>
              <a:headEnd/>
              <a:tailEnd/>
            </a:ln>
          </p:spPr>
          <p:txBody>
            <a:bodyPr wrap="none">
              <a:spAutoFit/>
            </a:bodyPr>
            <a:lstStyle/>
            <a:p>
              <a:pPr algn="ctr"/>
              <a:r>
                <a:rPr lang="en-US" sz="1800"/>
                <a:t>H   H</a:t>
              </a:r>
            </a:p>
            <a:p>
              <a:pPr algn="ctr"/>
              <a:r>
                <a:rPr lang="en-US" sz="1800"/>
                <a:t>H - C – C – H</a:t>
              </a:r>
            </a:p>
            <a:p>
              <a:pPr algn="ctr"/>
              <a:r>
                <a:rPr lang="en-US" sz="1800"/>
                <a:t>H   H</a:t>
              </a:r>
            </a:p>
          </p:txBody>
        </p:sp>
        <p:sp>
          <p:nvSpPr>
            <p:cNvPr id="31794" name="TextBox 59"/>
            <p:cNvSpPr txBox="1">
              <a:spLocks noChangeArrowheads="1"/>
            </p:cNvSpPr>
            <p:nvPr/>
          </p:nvSpPr>
          <p:spPr bwMode="auto">
            <a:xfrm rot="-5400000">
              <a:off x="5084861" y="972166"/>
              <a:ext cx="562812" cy="369332"/>
            </a:xfrm>
            <a:prstGeom prst="rect">
              <a:avLst/>
            </a:prstGeom>
            <a:noFill/>
            <a:ln w="9525">
              <a:noFill/>
              <a:miter lim="800000"/>
              <a:headEnd/>
              <a:tailEnd/>
            </a:ln>
          </p:spPr>
          <p:txBody>
            <a:bodyPr wrap="none">
              <a:spAutoFit/>
            </a:bodyPr>
            <a:lstStyle/>
            <a:p>
              <a:pPr algn="ctr"/>
              <a:r>
                <a:rPr lang="en-US" sz="1800"/>
                <a:t>-   -</a:t>
              </a:r>
            </a:p>
          </p:txBody>
        </p:sp>
        <p:sp>
          <p:nvSpPr>
            <p:cNvPr id="31795" name="TextBox 60"/>
            <p:cNvSpPr txBox="1">
              <a:spLocks noChangeArrowheads="1"/>
            </p:cNvSpPr>
            <p:nvPr/>
          </p:nvSpPr>
          <p:spPr bwMode="auto">
            <a:xfrm rot="-5400000">
              <a:off x="4724680" y="976584"/>
              <a:ext cx="562812" cy="369332"/>
            </a:xfrm>
            <a:prstGeom prst="rect">
              <a:avLst/>
            </a:prstGeom>
            <a:noFill/>
            <a:ln w="9525">
              <a:noFill/>
              <a:miter lim="800000"/>
              <a:headEnd/>
              <a:tailEnd/>
            </a:ln>
          </p:spPr>
          <p:txBody>
            <a:bodyPr wrap="none">
              <a:spAutoFit/>
            </a:bodyPr>
            <a:lstStyle/>
            <a:p>
              <a:pPr algn="ctr"/>
              <a:r>
                <a:rPr lang="en-US" sz="1800"/>
                <a:t>-   -</a:t>
              </a:r>
            </a:p>
          </p:txBody>
        </p:sp>
      </p:grpSp>
      <p:cxnSp>
        <p:nvCxnSpPr>
          <p:cNvPr id="63" name="Straight Connector 62"/>
          <p:cNvCxnSpPr/>
          <p:nvPr/>
        </p:nvCxnSpPr>
        <p:spPr>
          <a:xfrm rot="10800000">
            <a:off x="4495800" y="1751013"/>
            <a:ext cx="4495800" cy="1587"/>
          </a:xfrm>
          <a:prstGeom prst="line">
            <a:avLst/>
          </a:prstGeom>
          <a:ln w="12700"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8281988" y="706438"/>
            <a:ext cx="381000" cy="1587"/>
          </a:xfrm>
          <a:prstGeom prst="straightConnector1">
            <a:avLst/>
          </a:prstGeom>
          <a:ln>
            <a:solidFill>
              <a:srgbClr val="80808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783" name="TextBox 70"/>
          <p:cNvSpPr txBox="1">
            <a:spLocks noChangeArrowheads="1"/>
          </p:cNvSpPr>
          <p:nvPr/>
        </p:nvSpPr>
        <p:spPr bwMode="auto">
          <a:xfrm>
            <a:off x="8153400" y="381000"/>
            <a:ext cx="647934" cy="307777"/>
          </a:xfrm>
          <a:prstGeom prst="rect">
            <a:avLst/>
          </a:prstGeom>
          <a:noFill/>
          <a:ln w="9525">
            <a:noFill/>
            <a:miter lim="800000"/>
            <a:headEnd/>
            <a:tailEnd/>
          </a:ln>
        </p:spPr>
        <p:txBody>
          <a:bodyPr wrap="none">
            <a:spAutoFit/>
          </a:bodyPr>
          <a:lstStyle/>
          <a:p>
            <a:r>
              <a:rPr lang="en-US" sz="1400" dirty="0">
                <a:solidFill>
                  <a:schemeClr val="tx1">
                    <a:lumMod val="50000"/>
                    <a:lumOff val="50000"/>
                  </a:schemeClr>
                </a:solidFill>
              </a:rPr>
              <a:t>1.16 Å</a:t>
            </a:r>
          </a:p>
        </p:txBody>
      </p:sp>
      <p:grpSp>
        <p:nvGrpSpPr>
          <p:cNvPr id="13" name="Group 73"/>
          <p:cNvGrpSpPr>
            <a:grpSpLocks/>
          </p:cNvGrpSpPr>
          <p:nvPr/>
        </p:nvGrpSpPr>
        <p:grpSpPr bwMode="auto">
          <a:xfrm rot="-2700000">
            <a:off x="6134563" y="503241"/>
            <a:ext cx="647934" cy="326599"/>
            <a:chOff x="6958714" y="533313"/>
            <a:chExt cx="648599" cy="326784"/>
          </a:xfrm>
        </p:grpSpPr>
        <p:cxnSp>
          <p:nvCxnSpPr>
            <p:cNvPr id="72" name="Straight Arrow Connector 71"/>
            <p:cNvCxnSpPr/>
            <p:nvPr/>
          </p:nvCxnSpPr>
          <p:spPr>
            <a:xfrm>
              <a:off x="7063335" y="858509"/>
              <a:ext cx="379802" cy="1588"/>
            </a:xfrm>
            <a:prstGeom prst="straightConnector1">
              <a:avLst/>
            </a:prstGeom>
            <a:ln>
              <a:solidFill>
                <a:srgbClr val="80808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792" name="TextBox 72"/>
            <p:cNvSpPr txBox="1">
              <a:spLocks noChangeArrowheads="1"/>
            </p:cNvSpPr>
            <p:nvPr/>
          </p:nvSpPr>
          <p:spPr bwMode="auto">
            <a:xfrm>
              <a:off x="6958714" y="533313"/>
              <a:ext cx="648599" cy="307951"/>
            </a:xfrm>
            <a:prstGeom prst="rect">
              <a:avLst/>
            </a:prstGeom>
            <a:noFill/>
            <a:ln w="9525">
              <a:noFill/>
              <a:miter lim="800000"/>
              <a:headEnd/>
              <a:tailEnd/>
            </a:ln>
          </p:spPr>
          <p:txBody>
            <a:bodyPr wrap="none">
              <a:spAutoFit/>
            </a:bodyPr>
            <a:lstStyle/>
            <a:p>
              <a:r>
                <a:rPr lang="en-US" sz="1400" dirty="0">
                  <a:solidFill>
                    <a:schemeClr val="tx1">
                      <a:lumMod val="50000"/>
                      <a:lumOff val="50000"/>
                    </a:schemeClr>
                  </a:solidFill>
                </a:rPr>
                <a:t>0.96 Å</a:t>
              </a:r>
            </a:p>
          </p:txBody>
        </p:sp>
      </p:grpSp>
      <p:cxnSp>
        <p:nvCxnSpPr>
          <p:cNvPr id="75" name="Straight Arrow Connector 74"/>
          <p:cNvCxnSpPr/>
          <p:nvPr/>
        </p:nvCxnSpPr>
        <p:spPr>
          <a:xfrm>
            <a:off x="5046663" y="554038"/>
            <a:ext cx="381000" cy="1587"/>
          </a:xfrm>
          <a:prstGeom prst="straightConnector1">
            <a:avLst/>
          </a:prstGeom>
          <a:ln>
            <a:solidFill>
              <a:srgbClr val="80808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786" name="TextBox 75"/>
          <p:cNvSpPr txBox="1">
            <a:spLocks noChangeArrowheads="1"/>
          </p:cNvSpPr>
          <p:nvPr/>
        </p:nvSpPr>
        <p:spPr bwMode="auto">
          <a:xfrm>
            <a:off x="4918075" y="228600"/>
            <a:ext cx="647934" cy="307777"/>
          </a:xfrm>
          <a:prstGeom prst="rect">
            <a:avLst/>
          </a:prstGeom>
          <a:noFill/>
          <a:ln w="9525">
            <a:noFill/>
            <a:miter lim="800000"/>
            <a:headEnd/>
            <a:tailEnd/>
          </a:ln>
        </p:spPr>
        <p:txBody>
          <a:bodyPr wrap="none">
            <a:spAutoFit/>
          </a:bodyPr>
          <a:lstStyle/>
          <a:p>
            <a:r>
              <a:rPr lang="en-US" sz="1400" dirty="0">
                <a:solidFill>
                  <a:schemeClr val="tx1">
                    <a:lumMod val="50000"/>
                    <a:lumOff val="50000"/>
                  </a:schemeClr>
                </a:solidFill>
              </a:rPr>
              <a:t>1.54 Å</a:t>
            </a:r>
          </a:p>
        </p:txBody>
      </p:sp>
      <p:cxnSp>
        <p:nvCxnSpPr>
          <p:cNvPr id="77" name="Straight Arrow Connector 76"/>
          <p:cNvCxnSpPr/>
          <p:nvPr/>
        </p:nvCxnSpPr>
        <p:spPr>
          <a:xfrm>
            <a:off x="5416550" y="1447800"/>
            <a:ext cx="381000" cy="1588"/>
          </a:xfrm>
          <a:prstGeom prst="straightConnector1">
            <a:avLst/>
          </a:prstGeom>
          <a:ln>
            <a:solidFill>
              <a:srgbClr val="80808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788" name="TextBox 77"/>
          <p:cNvSpPr txBox="1">
            <a:spLocks noChangeArrowheads="1"/>
          </p:cNvSpPr>
          <p:nvPr/>
        </p:nvSpPr>
        <p:spPr bwMode="auto">
          <a:xfrm>
            <a:off x="5289550" y="1425575"/>
            <a:ext cx="647934" cy="307777"/>
          </a:xfrm>
          <a:prstGeom prst="rect">
            <a:avLst/>
          </a:prstGeom>
          <a:noFill/>
          <a:ln w="9525">
            <a:noFill/>
            <a:miter lim="800000"/>
            <a:headEnd/>
            <a:tailEnd/>
          </a:ln>
        </p:spPr>
        <p:txBody>
          <a:bodyPr wrap="none">
            <a:spAutoFit/>
          </a:bodyPr>
          <a:lstStyle/>
          <a:p>
            <a:r>
              <a:rPr lang="en-US" sz="1400" dirty="0">
                <a:solidFill>
                  <a:schemeClr val="tx1">
                    <a:lumMod val="50000"/>
                    <a:lumOff val="50000"/>
                  </a:schemeClr>
                </a:solidFill>
              </a:rPr>
              <a:t>1.10 Å</a:t>
            </a:r>
          </a:p>
        </p:txBody>
      </p:sp>
      <p:sp>
        <p:nvSpPr>
          <p:cNvPr id="31789" name="TextBox 78"/>
          <p:cNvSpPr txBox="1">
            <a:spLocks noChangeArrowheads="1"/>
          </p:cNvSpPr>
          <p:nvPr/>
        </p:nvSpPr>
        <p:spPr bwMode="auto">
          <a:xfrm>
            <a:off x="457200" y="4572000"/>
            <a:ext cx="3200400" cy="1754188"/>
          </a:xfrm>
          <a:prstGeom prst="rect">
            <a:avLst/>
          </a:prstGeom>
          <a:noFill/>
          <a:ln w="9525">
            <a:noFill/>
            <a:miter lim="800000"/>
            <a:headEnd/>
            <a:tailEnd/>
          </a:ln>
        </p:spPr>
        <p:txBody>
          <a:bodyPr>
            <a:spAutoFit/>
          </a:bodyPr>
          <a:lstStyle/>
          <a:p>
            <a:pPr algn="ctr"/>
            <a:r>
              <a:rPr lang="en-US" sz="1800"/>
              <a:t>Hydrogen ground state energy is -13.6 eV</a:t>
            </a:r>
          </a:p>
          <a:p>
            <a:pPr algn="ctr"/>
            <a:endParaRPr lang="en-US" sz="1800"/>
          </a:p>
          <a:p>
            <a:pPr algn="ctr"/>
            <a:r>
              <a:rPr lang="en-US" sz="1800"/>
              <a:t>If the hydrogen radius was twice as long, what would be the ground state energy ?</a:t>
            </a:r>
          </a:p>
        </p:txBody>
      </p:sp>
      <p:sp>
        <p:nvSpPr>
          <p:cNvPr id="64" name="Arc 63"/>
          <p:cNvSpPr/>
          <p:nvPr/>
        </p:nvSpPr>
        <p:spPr>
          <a:xfrm>
            <a:off x="5486400" y="3709988"/>
            <a:ext cx="1524000" cy="4038600"/>
          </a:xfrm>
          <a:prstGeom prst="arc">
            <a:avLst>
              <a:gd name="adj1" fmla="val 16200000"/>
              <a:gd name="adj2" fmla="val 16919423"/>
            </a:avLst>
          </a:prstGeom>
          <a:ln w="25400" cap="flat" cmpd="sng" algn="ctr">
            <a:solidFill>
              <a:srgbClr val="F2F2F2"/>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en-US" sz="1800">
              <a:ea typeface="ＭＳ Ｐゴシック" charset="-128"/>
            </a:endParaRPr>
          </a:p>
        </p:txBody>
      </p:sp>
      <p:pic>
        <p:nvPicPr>
          <p:cNvPr id="14" name="Picture 13" descr="atom_h copy.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1066800"/>
            <a:ext cx="3397189"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28600"/>
            <a:ext cx="3416384" cy="707886"/>
          </a:xfrm>
          <a:prstGeom prst="rect">
            <a:avLst/>
          </a:prstGeom>
          <a:noFill/>
        </p:spPr>
        <p:txBody>
          <a:bodyPr wrap="none" rtlCol="0">
            <a:spAutoFit/>
          </a:bodyPr>
          <a:lstStyle/>
          <a:p>
            <a:r>
              <a:rPr lang="en-US" sz="4000" u="sng" dirty="0" smtClean="0"/>
              <a:t>TRUE or FALSE?</a:t>
            </a:r>
            <a:endParaRPr lang="en-US" sz="4000" u="sng" dirty="0"/>
          </a:p>
        </p:txBody>
      </p:sp>
      <p:sp>
        <p:nvSpPr>
          <p:cNvPr id="3" name="TextBox 2"/>
          <p:cNvSpPr txBox="1"/>
          <p:nvPr/>
        </p:nvSpPr>
        <p:spPr>
          <a:xfrm>
            <a:off x="457200" y="1524000"/>
            <a:ext cx="7086600" cy="4154984"/>
          </a:xfrm>
          <a:prstGeom prst="rect">
            <a:avLst/>
          </a:prstGeom>
          <a:noFill/>
        </p:spPr>
        <p:txBody>
          <a:bodyPr wrap="square" rtlCol="0">
            <a:spAutoFit/>
          </a:bodyPr>
          <a:lstStyle/>
          <a:p>
            <a:pPr marL="342900" indent="-342900">
              <a:buAutoNum type="arabicPeriod"/>
            </a:pPr>
            <a:r>
              <a:rPr lang="en-US" sz="2400" dirty="0" smtClean="0"/>
              <a:t>In steady state operation of a motor, all of the energy that goes in is lost to heat due to friction.</a:t>
            </a:r>
          </a:p>
          <a:p>
            <a:pPr marL="342900" indent="-342900">
              <a:buAutoNum type="arabicPeriod"/>
            </a:pPr>
            <a:endParaRPr lang="en-US" sz="2400" dirty="0" smtClean="0"/>
          </a:p>
          <a:p>
            <a:pPr marL="342900" indent="-342900">
              <a:buAutoNum type="arabicPeriod"/>
            </a:pPr>
            <a:endParaRPr lang="en-US" sz="2400" dirty="0" smtClean="0"/>
          </a:p>
          <a:p>
            <a:pPr marL="342900" indent="-342900">
              <a:buAutoNum type="arabicPeriod"/>
            </a:pPr>
            <a:r>
              <a:rPr lang="en-US" sz="2400" dirty="0" smtClean="0"/>
              <a:t>In a motor, the back EMF is proportional to the frequency of rotation.</a:t>
            </a:r>
          </a:p>
          <a:p>
            <a:pPr marL="342900" indent="-342900">
              <a:buAutoNum type="arabicPeriod"/>
            </a:pPr>
            <a:endParaRPr lang="en-US" sz="2400" dirty="0" smtClean="0"/>
          </a:p>
          <a:p>
            <a:pPr marL="342900" indent="-342900">
              <a:buAutoNum type="arabicPeriod"/>
            </a:pPr>
            <a:endParaRPr lang="en-US" sz="2400" dirty="0" smtClean="0"/>
          </a:p>
          <a:p>
            <a:pPr marL="342900" indent="-342900">
              <a:buAutoNum type="arabicPeriod"/>
            </a:pPr>
            <a:r>
              <a:rPr lang="en-US" sz="2400" dirty="0" smtClean="0"/>
              <a:t>Gauss’ Law states that </a:t>
            </a:r>
          </a:p>
          <a:p>
            <a:pPr marL="342900" indent="-342900">
              <a:buAutoNum type="arabicPeriod"/>
            </a:pPr>
            <a:endParaRPr lang="en-US" sz="2400" dirty="0" smtClean="0"/>
          </a:p>
          <a:p>
            <a:pPr marL="342900" indent="-342900">
              <a:buAutoNum type="arabicPeriod"/>
            </a:pPr>
            <a:endParaRPr lang="en-US" sz="2400" dirty="0"/>
          </a:p>
        </p:txBody>
      </p:sp>
      <p:grpSp>
        <p:nvGrpSpPr>
          <p:cNvPr id="7" name="Group 6"/>
          <p:cNvGrpSpPr/>
          <p:nvPr/>
        </p:nvGrpSpPr>
        <p:grpSpPr>
          <a:xfrm>
            <a:off x="3925888" y="4419600"/>
            <a:ext cx="3313112" cy="1143000"/>
            <a:chOff x="4038600" y="4114800"/>
            <a:chExt cx="3313112" cy="1143000"/>
          </a:xfrm>
        </p:grpSpPr>
        <p:pic>
          <p:nvPicPr>
            <p:cNvPr id="4" name="Picture 4" descr="txp_fig"/>
            <p:cNvPicPr>
              <a:picLocks noChangeAspect="1" noChangeArrowheads="1"/>
            </p:cNvPicPr>
            <p:nvPr>
              <p:custDataLst>
                <p:tags r:id="rId1"/>
              </p:custDataLst>
            </p:nvPr>
          </p:nvPicPr>
          <p:blipFill>
            <a:blip r:embed="rId4" cstate="print"/>
            <a:srcRect/>
            <a:stretch>
              <a:fillRect/>
            </a:stretch>
          </p:blipFill>
          <p:spPr bwMode="auto">
            <a:xfrm>
              <a:off x="4038600" y="4114800"/>
              <a:ext cx="3124200" cy="627063"/>
            </a:xfrm>
            <a:prstGeom prst="rect">
              <a:avLst/>
            </a:prstGeom>
            <a:noFill/>
            <a:ln w="9525">
              <a:noFill/>
              <a:miter lim="800000"/>
              <a:headEnd/>
              <a:tailEnd/>
            </a:ln>
          </p:spPr>
        </p:pic>
        <p:pic>
          <p:nvPicPr>
            <p:cNvPr id="5" name="Picture 5" descr="txp_fig"/>
            <p:cNvPicPr>
              <a:picLocks noChangeAspect="1" noChangeArrowheads="1"/>
            </p:cNvPicPr>
            <p:nvPr>
              <p:custDataLst>
                <p:tags r:id="rId2"/>
              </p:custDataLst>
            </p:nvPr>
          </p:nvPicPr>
          <p:blipFill>
            <a:blip r:embed="rId5" cstate="print"/>
            <a:srcRect/>
            <a:stretch>
              <a:fillRect/>
            </a:stretch>
          </p:blipFill>
          <p:spPr bwMode="auto">
            <a:xfrm>
              <a:off x="5715000" y="4967288"/>
              <a:ext cx="1636712" cy="290512"/>
            </a:xfrm>
            <a:prstGeom prst="rect">
              <a:avLst/>
            </a:prstGeom>
            <a:noFill/>
            <a:ln w="9525">
              <a:noFill/>
              <a:miter lim="800000"/>
              <a:headEnd/>
              <a:tailEnd/>
            </a:ln>
          </p:spPr>
        </p:pic>
        <p:sp>
          <p:nvSpPr>
            <p:cNvPr id="6" name="Rectangle 5"/>
            <p:cNvSpPr/>
            <p:nvPr/>
          </p:nvSpPr>
          <p:spPr>
            <a:xfrm>
              <a:off x="4430233" y="4311502"/>
              <a:ext cx="279990" cy="281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p:nvPr/>
        </p:nvCxnSpPr>
        <p:spPr>
          <a:xfrm>
            <a:off x="7696200" y="22860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7696200" y="37338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7696200" y="5638800"/>
            <a:ext cx="685800" cy="0"/>
          </a:xfrm>
          <a:prstGeom prst="line">
            <a:avLst/>
          </a:prstGeom>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6" cstate="print"/>
          <a:srcRect/>
          <a:stretch>
            <a:fillRect/>
          </a:stretch>
        </p:blipFill>
        <p:spPr bwMode="auto">
          <a:xfrm>
            <a:off x="3722783" y="3352800"/>
            <a:ext cx="22098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304800" y="0"/>
            <a:ext cx="1446213" cy="457200"/>
          </a:xfrm>
          <a:prstGeom prst="rect">
            <a:avLst/>
          </a:prstGeom>
          <a:noFill/>
          <a:ln w="9525">
            <a:noFill/>
            <a:miter lim="800000"/>
            <a:headEnd/>
            <a:tailEnd/>
          </a:ln>
        </p:spPr>
        <p:txBody>
          <a:bodyPr wrap="none">
            <a:spAutoFit/>
          </a:bodyPr>
          <a:lstStyle/>
          <a:p>
            <a:r>
              <a:rPr lang="en-US" i="1" u="sng" dirty="0"/>
              <a:t>Batteries</a:t>
            </a:r>
          </a:p>
        </p:txBody>
      </p:sp>
      <p:sp>
        <p:nvSpPr>
          <p:cNvPr id="34820" name="Text Box 7"/>
          <p:cNvSpPr txBox="1">
            <a:spLocks noChangeArrowheads="1"/>
          </p:cNvSpPr>
          <p:nvPr/>
        </p:nvSpPr>
        <p:spPr bwMode="auto">
          <a:xfrm>
            <a:off x="152400" y="5875338"/>
            <a:ext cx="8534400" cy="830262"/>
          </a:xfrm>
          <a:prstGeom prst="rect">
            <a:avLst/>
          </a:prstGeom>
          <a:noFill/>
          <a:ln w="9525">
            <a:noFill/>
            <a:miter lim="800000"/>
            <a:headEnd/>
            <a:tailEnd/>
          </a:ln>
        </p:spPr>
        <p:txBody>
          <a:bodyPr>
            <a:spAutoFit/>
          </a:bodyPr>
          <a:lstStyle/>
          <a:p>
            <a:pPr algn="ctr"/>
            <a:r>
              <a:rPr lang="en-US" sz="1600" dirty="0"/>
              <a:t>The more electrolyte and electrode material there is in the cell, the greater the capacity of the cell. Thus a small cell has less capacity than a larger cell, given the same chemistry </a:t>
            </a:r>
            <a:br>
              <a:rPr lang="en-US" sz="1600" dirty="0"/>
            </a:br>
            <a:r>
              <a:rPr lang="en-US" sz="1600" dirty="0"/>
              <a:t>(e.g. alkaline cells), though they develop the same open-circuit voltage. </a:t>
            </a:r>
          </a:p>
        </p:txBody>
      </p:sp>
      <p:sp>
        <p:nvSpPr>
          <p:cNvPr id="34822" name="Text Box 9"/>
          <p:cNvSpPr txBox="1">
            <a:spLocks noChangeArrowheads="1"/>
          </p:cNvSpPr>
          <p:nvPr/>
        </p:nvSpPr>
        <p:spPr bwMode="auto">
          <a:xfrm>
            <a:off x="101600" y="2405063"/>
            <a:ext cx="2801938" cy="2563812"/>
          </a:xfrm>
          <a:prstGeom prst="rect">
            <a:avLst/>
          </a:prstGeom>
          <a:noFill/>
          <a:ln w="9525">
            <a:noFill/>
            <a:miter lim="800000"/>
            <a:headEnd/>
            <a:tailEnd/>
          </a:ln>
        </p:spPr>
        <p:txBody>
          <a:bodyPr wrap="none">
            <a:spAutoFit/>
          </a:bodyPr>
          <a:lstStyle/>
          <a:p>
            <a:pPr algn="ctr"/>
            <a:r>
              <a:rPr lang="en-US" sz="1800"/>
              <a:t>Capacity of Batteries:</a:t>
            </a:r>
          </a:p>
          <a:p>
            <a:pPr algn="ctr"/>
            <a:endParaRPr lang="en-US" sz="1800"/>
          </a:p>
          <a:p>
            <a:pPr algn="ctr"/>
            <a:r>
              <a:rPr lang="en-US" sz="1800"/>
              <a:t>AAA – 1250 mAh</a:t>
            </a:r>
          </a:p>
          <a:p>
            <a:pPr algn="ctr"/>
            <a:r>
              <a:rPr lang="en-US" sz="1800"/>
              <a:t>AA – 2850 mAh</a:t>
            </a:r>
          </a:p>
          <a:p>
            <a:pPr algn="ctr"/>
            <a:r>
              <a:rPr lang="en-US" sz="1800"/>
              <a:t>C – 8350 mAh</a:t>
            </a:r>
          </a:p>
          <a:p>
            <a:pPr algn="ctr"/>
            <a:r>
              <a:rPr lang="en-US" sz="1800"/>
              <a:t>D – 20500 mAh</a:t>
            </a:r>
          </a:p>
          <a:p>
            <a:pPr algn="ctr"/>
            <a:endParaRPr lang="en-US" sz="1800"/>
          </a:p>
          <a:p>
            <a:pPr algn="ctr"/>
            <a:r>
              <a:rPr lang="en-US" sz="1800"/>
              <a:t>iPhone – 1400 mAh @3.7V</a:t>
            </a:r>
          </a:p>
          <a:p>
            <a:pPr algn="ctr"/>
            <a:endParaRPr lang="en-US" sz="1800"/>
          </a:p>
        </p:txBody>
      </p:sp>
      <p:sp>
        <p:nvSpPr>
          <p:cNvPr id="34824" name="TextBox 7"/>
          <p:cNvSpPr txBox="1">
            <a:spLocks noChangeArrowheads="1"/>
          </p:cNvSpPr>
          <p:nvPr/>
        </p:nvSpPr>
        <p:spPr bwMode="auto">
          <a:xfrm>
            <a:off x="304800" y="457200"/>
            <a:ext cx="8305800" cy="1323975"/>
          </a:xfrm>
          <a:prstGeom prst="rect">
            <a:avLst/>
          </a:prstGeom>
          <a:noFill/>
          <a:ln w="9525">
            <a:noFill/>
            <a:miter lim="800000"/>
            <a:headEnd/>
            <a:tailEnd/>
          </a:ln>
        </p:spPr>
        <p:txBody>
          <a:bodyPr>
            <a:spAutoFit/>
          </a:bodyPr>
          <a:lstStyle/>
          <a:p>
            <a:r>
              <a:rPr lang="en-US" sz="1600"/>
              <a:t>In 1780, Luigi Galvani discovered that when two different metals (copper and zinc for example) were connected together and then both touched to different parts of a nerve of a frog leg at the same time, they made the leg contract. He called this "animal electricity". The Voltaic pile invented by Alessandro Volta in the 1800s is similar to the galvanic cell. These discoveries paved the way for electrical batteries.</a:t>
            </a:r>
          </a:p>
        </p:txBody>
      </p:sp>
      <p:pic>
        <p:nvPicPr>
          <p:cNvPr id="2" name="Picture 1" descr="cell.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86200" y="1278410"/>
            <a:ext cx="4073856" cy="4512790"/>
          </a:xfrm>
          <a:prstGeom prst="rect">
            <a:avLst/>
          </a:prstGeom>
        </p:spPr>
      </p:pic>
      <p:sp>
        <p:nvSpPr>
          <p:cNvPr id="3" name="Rectangle 2"/>
          <p:cNvSpPr/>
          <p:nvPr/>
        </p:nvSpPr>
        <p:spPr>
          <a:xfrm>
            <a:off x="4648200" y="5498068"/>
            <a:ext cx="2751138" cy="369332"/>
          </a:xfrm>
          <a:prstGeom prst="rect">
            <a:avLst/>
          </a:prstGeom>
        </p:spPr>
        <p:txBody>
          <a:bodyPr wrap="square">
            <a:spAutoFit/>
          </a:bodyPr>
          <a:lstStyle/>
          <a:p>
            <a:r>
              <a:rPr lang="en-US" sz="900" dirty="0">
                <a:latin typeface="Verdana" pitchFamily="34" charset="0"/>
                <a:ea typeface="Verdana" pitchFamily="34" charset="0"/>
                <a:cs typeface="Verdana" pitchFamily="34" charset="0"/>
              </a:rPr>
              <a:t>From Wikipedia article on the </a:t>
            </a:r>
            <a:r>
              <a:rPr lang="en-US" sz="900" dirty="0">
                <a:latin typeface="Verdana" pitchFamily="34" charset="0"/>
                <a:ea typeface="Verdana" pitchFamily="34" charset="0"/>
                <a:cs typeface="Verdana" pitchFamily="34" charset="0"/>
                <a:hlinkClick r:id="rId3"/>
              </a:rPr>
              <a:t>Galvanic cell</a:t>
            </a:r>
            <a:r>
              <a:rPr lang="en-US"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2133600" y="152400"/>
            <a:ext cx="5057025" cy="707886"/>
          </a:xfrm>
          <a:prstGeom prst="rect">
            <a:avLst/>
          </a:prstGeom>
          <a:noFill/>
          <a:ln w="9525">
            <a:noFill/>
            <a:miter lim="800000"/>
            <a:headEnd/>
            <a:tailEnd/>
          </a:ln>
        </p:spPr>
        <p:txBody>
          <a:bodyPr wrap="none">
            <a:spAutoFit/>
          </a:bodyPr>
          <a:lstStyle/>
          <a:p>
            <a:r>
              <a:rPr lang="en-US" sz="4000" u="sng" dirty="0"/>
              <a:t>Energy-to-Weight Ratio</a:t>
            </a:r>
          </a:p>
        </p:txBody>
      </p:sp>
      <p:sp>
        <p:nvSpPr>
          <p:cNvPr id="37891" name="TextBox 3"/>
          <p:cNvSpPr txBox="1">
            <a:spLocks noChangeArrowheads="1"/>
          </p:cNvSpPr>
          <p:nvPr/>
        </p:nvSpPr>
        <p:spPr bwMode="auto">
          <a:xfrm>
            <a:off x="4724400" y="1279525"/>
            <a:ext cx="4495800" cy="3140075"/>
          </a:xfrm>
          <a:prstGeom prst="rect">
            <a:avLst/>
          </a:prstGeom>
          <a:noFill/>
          <a:ln w="9525">
            <a:noFill/>
            <a:miter lim="800000"/>
            <a:headEnd/>
            <a:tailEnd/>
          </a:ln>
        </p:spPr>
        <p:txBody>
          <a:bodyPr>
            <a:spAutoFit/>
          </a:bodyPr>
          <a:lstStyle/>
          <a:p>
            <a:r>
              <a:rPr lang="en-US" sz="1800" u="sng" dirty="0"/>
              <a:t>FUELS</a:t>
            </a:r>
          </a:p>
          <a:p>
            <a:endParaRPr lang="en-US" sz="1800" u="sng" dirty="0"/>
          </a:p>
          <a:p>
            <a:r>
              <a:rPr lang="en-US" sz="1800" dirty="0"/>
              <a:t>Hydrogen	</a:t>
            </a:r>
            <a:r>
              <a:rPr lang="en-US" sz="1800" dirty="0" smtClean="0"/>
              <a:t>                 79,000 </a:t>
            </a:r>
            <a:r>
              <a:rPr lang="en-US" sz="1800" dirty="0"/>
              <a:t>W-hr/kg</a:t>
            </a:r>
          </a:p>
          <a:p>
            <a:r>
              <a:rPr lang="en-US" sz="1800" dirty="0"/>
              <a:t>Gasoline	</a:t>
            </a:r>
            <a:r>
              <a:rPr lang="en-US" sz="1800" dirty="0" smtClean="0"/>
              <a:t>                 13,000 </a:t>
            </a:r>
            <a:r>
              <a:rPr lang="en-US" sz="1800" dirty="0"/>
              <a:t>W-hr/kg</a:t>
            </a:r>
          </a:p>
          <a:p>
            <a:endParaRPr lang="en-US" sz="1800" dirty="0"/>
          </a:p>
          <a:p>
            <a:endParaRPr lang="en-US" sz="1800" dirty="0"/>
          </a:p>
          <a:p>
            <a:r>
              <a:rPr lang="en-US" sz="1800" u="sng" dirty="0"/>
              <a:t>ELECTROCHEMICAL CELLS</a:t>
            </a:r>
          </a:p>
          <a:p>
            <a:endParaRPr lang="en-US" sz="1800" u="sng" dirty="0"/>
          </a:p>
          <a:p>
            <a:r>
              <a:rPr lang="en-US" sz="1800" dirty="0"/>
              <a:t>Nickel-Metal Hydride 	30~80 W-hr/kg</a:t>
            </a:r>
          </a:p>
          <a:p>
            <a:r>
              <a:rPr lang="en-US" sz="1800" dirty="0"/>
              <a:t>Nickel-Iron 		50 W-hr/kg</a:t>
            </a:r>
          </a:p>
          <a:p>
            <a:r>
              <a:rPr lang="en-US" sz="1800" dirty="0"/>
              <a:t>Lead-Acid 		30 W-hr/kg</a:t>
            </a:r>
          </a:p>
        </p:txBody>
      </p:sp>
      <p:sp>
        <p:nvSpPr>
          <p:cNvPr id="37892" name="TextBox 4"/>
          <p:cNvSpPr txBox="1">
            <a:spLocks noChangeArrowheads="1"/>
          </p:cNvSpPr>
          <p:nvPr/>
        </p:nvSpPr>
        <p:spPr bwMode="auto">
          <a:xfrm>
            <a:off x="2514600" y="5334000"/>
            <a:ext cx="5638800" cy="1077913"/>
          </a:xfrm>
          <a:prstGeom prst="rect">
            <a:avLst/>
          </a:prstGeom>
          <a:noFill/>
          <a:ln w="9525">
            <a:noFill/>
            <a:miter lim="800000"/>
            <a:headEnd/>
            <a:tailEnd/>
          </a:ln>
        </p:spPr>
        <p:txBody>
          <a:bodyPr>
            <a:spAutoFit/>
          </a:bodyPr>
          <a:lstStyle/>
          <a:p>
            <a:pPr algn="ctr"/>
            <a:r>
              <a:rPr lang="en-US" sz="1600" b="1" dirty="0"/>
              <a:t>DIFFERENCES ARE DUE TO THE RELATIVE MOLECULAR WEIGHTS OF CONSTITUENT MATERIALS</a:t>
            </a:r>
            <a:br>
              <a:rPr lang="en-US" sz="1600" b="1" dirty="0"/>
            </a:br>
            <a:r>
              <a:rPr lang="en-US" sz="1600" b="1" dirty="0"/>
              <a:t>AND A NEED FOR MECHANICAL STRUCTURE THAT SUPPORTS THE ELECTROCHEMICAL CELLS</a:t>
            </a:r>
          </a:p>
        </p:txBody>
      </p:sp>
      <p:sp>
        <p:nvSpPr>
          <p:cNvPr id="37894" name="TextBox 1"/>
          <p:cNvSpPr txBox="1">
            <a:spLocks noChangeArrowheads="1"/>
          </p:cNvSpPr>
          <p:nvPr/>
        </p:nvSpPr>
        <p:spPr bwMode="auto">
          <a:xfrm>
            <a:off x="533400" y="4648200"/>
            <a:ext cx="1416050" cy="2000250"/>
          </a:xfrm>
          <a:prstGeom prst="rect">
            <a:avLst/>
          </a:prstGeom>
          <a:solidFill>
            <a:srgbClr val="FFEAD9"/>
          </a:solidFill>
          <a:ln w="9525">
            <a:solidFill>
              <a:srgbClr val="FFEAD9"/>
            </a:solidFill>
            <a:miter lim="800000"/>
            <a:headEnd/>
            <a:tailEnd/>
          </a:ln>
        </p:spPr>
        <p:txBody>
          <a:bodyPr>
            <a:spAutoFit/>
          </a:bodyPr>
          <a:lstStyle/>
          <a:p>
            <a:r>
              <a:rPr lang="en-US" sz="1200" u="sng" dirty="0"/>
              <a:t>ATOMIC WEIGHTS</a:t>
            </a:r>
            <a:r>
              <a:rPr lang="en-US" sz="1200" dirty="0"/>
              <a:t>:</a:t>
            </a:r>
          </a:p>
          <a:p>
            <a:endParaRPr lang="en-US" sz="1400" dirty="0"/>
          </a:p>
          <a:p>
            <a:r>
              <a:rPr lang="en-US" sz="1400" dirty="0"/>
              <a:t>H</a:t>
            </a:r>
            <a:r>
              <a:rPr lang="en-US" sz="1400" baseline="-25000" dirty="0"/>
              <a:t>2</a:t>
            </a:r>
            <a:r>
              <a:rPr lang="en-US" sz="1400" dirty="0"/>
              <a:t> – 2 g/mol</a:t>
            </a:r>
          </a:p>
          <a:p>
            <a:r>
              <a:rPr lang="en-US" sz="1400" dirty="0"/>
              <a:t>O</a:t>
            </a:r>
            <a:r>
              <a:rPr lang="en-US" sz="1400" baseline="-25000" dirty="0"/>
              <a:t>2</a:t>
            </a:r>
            <a:r>
              <a:rPr lang="en-US" sz="1400" dirty="0"/>
              <a:t> – 32 g/mol</a:t>
            </a:r>
            <a:endParaRPr lang="en-US" sz="1400" baseline="-25000" dirty="0"/>
          </a:p>
          <a:p>
            <a:r>
              <a:rPr lang="en-US" sz="1400" dirty="0"/>
              <a:t>S – 32 g/mol</a:t>
            </a:r>
          </a:p>
          <a:p>
            <a:r>
              <a:rPr lang="en-US" sz="1400" dirty="0"/>
              <a:t>C – 12 g/mol</a:t>
            </a:r>
          </a:p>
          <a:p>
            <a:r>
              <a:rPr lang="en-US" sz="1400" dirty="0"/>
              <a:t>Cu – 64 g/mol</a:t>
            </a:r>
          </a:p>
          <a:p>
            <a:r>
              <a:rPr lang="en-US" sz="1400" dirty="0"/>
              <a:t>Zn – 65 g/mol </a:t>
            </a:r>
          </a:p>
          <a:p>
            <a:r>
              <a:rPr lang="en-US" sz="1400" dirty="0" err="1"/>
              <a:t>Pb</a:t>
            </a:r>
            <a:r>
              <a:rPr lang="en-US" sz="1400" dirty="0"/>
              <a:t> – 207 g/mol </a:t>
            </a:r>
          </a:p>
        </p:txBody>
      </p:sp>
      <p:pic>
        <p:nvPicPr>
          <p:cNvPr id="2" name="Picture 1" descr="graph.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219200"/>
            <a:ext cx="4861976" cy="3124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0825" y="60325"/>
            <a:ext cx="2971800" cy="3170099"/>
          </a:xfrm>
          <a:prstGeom prst="rect">
            <a:avLst/>
          </a:prstGeom>
          <a:noFill/>
          <a:ln w="9525">
            <a:noFill/>
            <a:miter lim="800000"/>
            <a:headEnd/>
            <a:tailEnd/>
          </a:ln>
        </p:spPr>
        <p:txBody>
          <a:bodyPr>
            <a:spAutoFit/>
          </a:bodyPr>
          <a:lstStyle/>
          <a:p>
            <a:pPr algn="ctr"/>
            <a:r>
              <a:rPr lang="en-US" i="1" dirty="0"/>
              <a:t>Today</a:t>
            </a:r>
            <a:br>
              <a:rPr lang="en-US" i="1" dirty="0"/>
            </a:br>
            <a:r>
              <a:rPr lang="en-US" sz="2000" i="1" dirty="0"/>
              <a:t>we will consider </a:t>
            </a:r>
          </a:p>
          <a:p>
            <a:pPr algn="ctr"/>
            <a:r>
              <a:rPr lang="en-US" sz="2000" i="1" dirty="0"/>
              <a:t>different methods of</a:t>
            </a:r>
          </a:p>
          <a:p>
            <a:pPr algn="ctr"/>
            <a:endParaRPr lang="en-US" sz="1200" i="1" dirty="0"/>
          </a:p>
          <a:p>
            <a:pPr algn="ctr"/>
            <a:r>
              <a:rPr lang="en-US" sz="2800" i="1" u="sng" dirty="0"/>
              <a:t>Energy Storage in</a:t>
            </a:r>
            <a:br>
              <a:rPr lang="en-US" sz="2800" i="1" u="sng" dirty="0"/>
            </a:br>
            <a:r>
              <a:rPr lang="en-US" sz="2800" i="1" u="sng" dirty="0"/>
              <a:t>Hybrid Vehicles</a:t>
            </a:r>
          </a:p>
          <a:p>
            <a:pPr algn="ctr"/>
            <a:endParaRPr lang="en-US" sz="1400" i="1" dirty="0"/>
          </a:p>
          <a:p>
            <a:pPr algn="ctr"/>
            <a:r>
              <a:rPr lang="en-US" sz="2000" i="1" dirty="0"/>
              <a:t>to solve the “mystery” of why gasoline is so efficient in storing energy</a:t>
            </a:r>
            <a:endParaRPr lang="en-US" i="1" u="sng" dirty="0"/>
          </a:p>
        </p:txBody>
      </p:sp>
      <p:sp>
        <p:nvSpPr>
          <p:cNvPr id="43019" name="Text Box 11"/>
          <p:cNvSpPr txBox="1">
            <a:spLocks noChangeArrowheads="1"/>
          </p:cNvSpPr>
          <p:nvPr/>
        </p:nvSpPr>
        <p:spPr bwMode="auto">
          <a:xfrm>
            <a:off x="965200" y="3452813"/>
            <a:ext cx="1095375" cy="369887"/>
          </a:xfrm>
          <a:prstGeom prst="rect">
            <a:avLst/>
          </a:prstGeom>
          <a:noFill/>
          <a:ln w="9525">
            <a:noFill/>
            <a:miter lim="800000"/>
            <a:headEnd/>
            <a:tailEnd/>
          </a:ln>
        </p:spPr>
        <p:txBody>
          <a:bodyPr wrap="none">
            <a:spAutoFit/>
          </a:bodyPr>
          <a:lstStyle/>
          <a:p>
            <a:r>
              <a:rPr lang="en-US" sz="1800" b="1" dirty="0"/>
              <a:t>Capacitor</a:t>
            </a:r>
          </a:p>
        </p:txBody>
      </p:sp>
      <p:sp>
        <p:nvSpPr>
          <p:cNvPr id="43020" name="Text Box 12"/>
          <p:cNvSpPr txBox="1">
            <a:spLocks noChangeArrowheads="1"/>
          </p:cNvSpPr>
          <p:nvPr/>
        </p:nvSpPr>
        <p:spPr bwMode="auto">
          <a:xfrm>
            <a:off x="4038600" y="3441700"/>
            <a:ext cx="890587" cy="369888"/>
          </a:xfrm>
          <a:prstGeom prst="rect">
            <a:avLst/>
          </a:prstGeom>
          <a:noFill/>
          <a:ln w="9525">
            <a:noFill/>
            <a:miter lim="800000"/>
            <a:headEnd/>
            <a:tailEnd/>
          </a:ln>
        </p:spPr>
        <p:txBody>
          <a:bodyPr wrap="none">
            <a:spAutoFit/>
          </a:bodyPr>
          <a:lstStyle/>
          <a:p>
            <a:r>
              <a:rPr lang="en-US" sz="1800" b="1" dirty="0"/>
              <a:t>Battery</a:t>
            </a:r>
          </a:p>
        </p:txBody>
      </p:sp>
      <p:sp>
        <p:nvSpPr>
          <p:cNvPr id="43021" name="Text Box 13"/>
          <p:cNvSpPr txBox="1">
            <a:spLocks noChangeArrowheads="1"/>
          </p:cNvSpPr>
          <p:nvPr/>
        </p:nvSpPr>
        <p:spPr bwMode="auto">
          <a:xfrm>
            <a:off x="7086600" y="3429000"/>
            <a:ext cx="1055687" cy="366713"/>
          </a:xfrm>
          <a:prstGeom prst="rect">
            <a:avLst/>
          </a:prstGeom>
          <a:noFill/>
          <a:ln w="9525">
            <a:noFill/>
            <a:miter lim="800000"/>
            <a:headEnd/>
            <a:tailEnd/>
          </a:ln>
        </p:spPr>
        <p:txBody>
          <a:bodyPr wrap="none">
            <a:spAutoFit/>
          </a:bodyPr>
          <a:lstStyle/>
          <a:p>
            <a:r>
              <a:rPr lang="en-US" sz="1800" b="1" dirty="0"/>
              <a:t>Gasoline</a:t>
            </a:r>
          </a:p>
        </p:txBody>
      </p:sp>
      <p:sp>
        <p:nvSpPr>
          <p:cNvPr id="12" name="Text Box 13"/>
          <p:cNvSpPr txBox="1">
            <a:spLocks noChangeArrowheads="1"/>
          </p:cNvSpPr>
          <p:nvPr/>
        </p:nvSpPr>
        <p:spPr bwMode="auto">
          <a:xfrm>
            <a:off x="7113588" y="3727450"/>
            <a:ext cx="1862137" cy="369888"/>
          </a:xfrm>
          <a:prstGeom prst="rect">
            <a:avLst/>
          </a:prstGeom>
          <a:noFill/>
          <a:ln w="9525">
            <a:noFill/>
            <a:miter lim="800000"/>
            <a:headEnd/>
            <a:tailEnd/>
          </a:ln>
        </p:spPr>
        <p:txBody>
          <a:bodyPr wrap="none">
            <a:spAutoFit/>
          </a:bodyPr>
          <a:lstStyle/>
          <a:p>
            <a:r>
              <a:rPr lang="en-US" sz="1800"/>
              <a:t>1 gallon : 40 kW-h</a:t>
            </a:r>
          </a:p>
        </p:txBody>
      </p:sp>
      <p:sp>
        <p:nvSpPr>
          <p:cNvPr id="13" name="Text Box 14"/>
          <p:cNvSpPr txBox="1">
            <a:spLocks noChangeArrowheads="1"/>
          </p:cNvSpPr>
          <p:nvPr/>
        </p:nvSpPr>
        <p:spPr bwMode="auto">
          <a:xfrm>
            <a:off x="7899400" y="3975100"/>
            <a:ext cx="1081088" cy="366713"/>
          </a:xfrm>
          <a:prstGeom prst="rect">
            <a:avLst/>
          </a:prstGeom>
          <a:noFill/>
          <a:ln w="9525">
            <a:noFill/>
            <a:miter lim="800000"/>
            <a:headEnd/>
            <a:tailEnd/>
          </a:ln>
        </p:spPr>
        <p:txBody>
          <a:bodyPr wrap="none">
            <a:spAutoFit/>
          </a:bodyPr>
          <a:lstStyle/>
          <a:p>
            <a:r>
              <a:rPr lang="en-US" sz="1800"/>
              <a:t>: 2.75 kg</a:t>
            </a:r>
          </a:p>
        </p:txBody>
      </p:sp>
      <p:sp>
        <p:nvSpPr>
          <p:cNvPr id="14" name="Text Box 15"/>
          <p:cNvSpPr txBox="1">
            <a:spLocks noChangeArrowheads="1"/>
          </p:cNvSpPr>
          <p:nvPr/>
        </p:nvSpPr>
        <p:spPr bwMode="auto">
          <a:xfrm>
            <a:off x="4038600" y="3727450"/>
            <a:ext cx="2339975" cy="366713"/>
          </a:xfrm>
          <a:prstGeom prst="rect">
            <a:avLst/>
          </a:prstGeom>
          <a:noFill/>
          <a:ln w="9525">
            <a:noFill/>
            <a:miter lim="800000"/>
            <a:headEnd/>
            <a:tailEnd/>
          </a:ln>
        </p:spPr>
        <p:txBody>
          <a:bodyPr wrap="none">
            <a:spAutoFit/>
          </a:bodyPr>
          <a:lstStyle/>
          <a:p>
            <a:r>
              <a:rPr lang="en-US" sz="1800"/>
              <a:t>Prius NiMH: 1.8 kW-h</a:t>
            </a:r>
          </a:p>
        </p:txBody>
      </p:sp>
      <p:sp>
        <p:nvSpPr>
          <p:cNvPr id="15" name="Text Box 16"/>
          <p:cNvSpPr txBox="1">
            <a:spLocks noChangeArrowheads="1"/>
          </p:cNvSpPr>
          <p:nvPr/>
        </p:nvSpPr>
        <p:spPr bwMode="auto">
          <a:xfrm>
            <a:off x="5094288" y="3976688"/>
            <a:ext cx="876300" cy="366712"/>
          </a:xfrm>
          <a:prstGeom prst="rect">
            <a:avLst/>
          </a:prstGeom>
          <a:noFill/>
          <a:ln w="9525">
            <a:noFill/>
            <a:miter lim="800000"/>
            <a:headEnd/>
            <a:tailEnd/>
          </a:ln>
        </p:spPr>
        <p:txBody>
          <a:bodyPr wrap="none">
            <a:spAutoFit/>
          </a:bodyPr>
          <a:lstStyle/>
          <a:p>
            <a:r>
              <a:rPr lang="en-US" sz="1800"/>
              <a:t>: 52 kg</a:t>
            </a:r>
          </a:p>
        </p:txBody>
      </p:sp>
      <p:pic>
        <p:nvPicPr>
          <p:cNvPr id="17" name="Picture 16" descr="Cell copy.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67722" y="4641541"/>
            <a:ext cx="2752078" cy="2064059"/>
          </a:xfrm>
          <a:prstGeom prst="rect">
            <a:avLst/>
          </a:prstGeom>
        </p:spPr>
      </p:pic>
      <p:pic>
        <p:nvPicPr>
          <p:cNvPr id="18" name="Picture 17" descr="gasoline.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126170">
            <a:off x="5759191" y="4351681"/>
            <a:ext cx="3302719" cy="2477039"/>
          </a:xfrm>
          <a:prstGeom prst="rect">
            <a:avLst/>
          </a:prstGeom>
        </p:spPr>
      </p:pic>
      <p:sp>
        <p:nvSpPr>
          <p:cNvPr id="20" name="Text Box 11"/>
          <p:cNvSpPr txBox="1">
            <a:spLocks noChangeArrowheads="1"/>
          </p:cNvSpPr>
          <p:nvPr/>
        </p:nvSpPr>
        <p:spPr bwMode="auto">
          <a:xfrm>
            <a:off x="4572000" y="2819400"/>
            <a:ext cx="2557035" cy="307777"/>
          </a:xfrm>
          <a:prstGeom prst="rect">
            <a:avLst/>
          </a:prstGeom>
          <a:noFill/>
          <a:ln w="9525">
            <a:noFill/>
            <a:miter lim="800000"/>
            <a:headEnd/>
            <a:tailEnd/>
          </a:ln>
        </p:spPr>
        <p:txBody>
          <a:bodyPr wrap="none">
            <a:spAutoFit/>
          </a:bodyPr>
          <a:lstStyle/>
          <a:p>
            <a:r>
              <a:rPr lang="en-US" sz="1400" dirty="0" smtClean="0">
                <a:latin typeface="Trebuchet MS"/>
                <a:cs typeface="Trebuchet MS"/>
              </a:rPr>
              <a:t>Image is in the public domain</a:t>
            </a:r>
            <a:endParaRPr lang="en-US" sz="1400" dirty="0">
              <a:latin typeface="Trebuchet MS"/>
              <a:cs typeface="Trebuchet MS"/>
            </a:endParaRPr>
          </a:p>
        </p:txBody>
      </p:sp>
      <p:pic>
        <p:nvPicPr>
          <p:cNvPr id="2" name="Picture 1"/>
          <p:cNvPicPr>
            <a:picLocks noChangeAspect="1"/>
          </p:cNvPicPr>
          <p:nvPr/>
        </p:nvPicPr>
        <p:blipFill>
          <a:blip r:embed="rId4" cstate="print"/>
          <a:stretch>
            <a:fillRect/>
          </a:stretch>
        </p:blipFill>
        <p:spPr>
          <a:xfrm>
            <a:off x="3810000" y="457200"/>
            <a:ext cx="4482488" cy="2362200"/>
          </a:xfrm>
          <a:prstGeom prst="rect">
            <a:avLst/>
          </a:prstGeom>
        </p:spPr>
      </p:pic>
      <p:pic>
        <p:nvPicPr>
          <p:cNvPr id="4" name="Picture 3"/>
          <p:cNvPicPr>
            <a:picLocks noChangeAspect="1"/>
          </p:cNvPicPr>
          <p:nvPr/>
        </p:nvPicPr>
        <p:blipFill rotWithShape="1">
          <a:blip r:embed="rId5" cstate="print"/>
          <a:srcRect r="45" b="68"/>
          <a:stretch/>
        </p:blipFill>
        <p:spPr>
          <a:xfrm>
            <a:off x="228600" y="4267200"/>
            <a:ext cx="2866663" cy="2050836"/>
          </a:xfrm>
          <a:prstGeom prst="rect">
            <a:avLst/>
          </a:prstGeom>
        </p:spPr>
      </p:pic>
      <p:sp>
        <p:nvSpPr>
          <p:cNvPr id="21" name="Text Box 11"/>
          <p:cNvSpPr txBox="1">
            <a:spLocks noChangeArrowheads="1"/>
          </p:cNvSpPr>
          <p:nvPr/>
        </p:nvSpPr>
        <p:spPr bwMode="auto">
          <a:xfrm>
            <a:off x="228600" y="6248400"/>
            <a:ext cx="2557035" cy="307777"/>
          </a:xfrm>
          <a:prstGeom prst="rect">
            <a:avLst/>
          </a:prstGeom>
          <a:noFill/>
          <a:ln w="9525">
            <a:noFill/>
            <a:miter lim="800000"/>
            <a:headEnd/>
            <a:tailEnd/>
          </a:ln>
        </p:spPr>
        <p:txBody>
          <a:bodyPr wrap="none">
            <a:spAutoFit/>
          </a:bodyPr>
          <a:lstStyle/>
          <a:p>
            <a:r>
              <a:rPr lang="en-US" sz="1400" dirty="0" smtClean="0">
                <a:latin typeface="Trebuchet MS"/>
                <a:cs typeface="Trebuchet MS"/>
              </a:rPr>
              <a:t>Image is in the public domain</a:t>
            </a:r>
            <a:endParaRPr lang="en-US" sz="1400" dirty="0">
              <a:latin typeface="Trebuchet MS"/>
              <a:cs typeface="Trebuchet MS"/>
            </a:endParaRPr>
          </a:p>
        </p:txBody>
      </p:sp>
    </p:spTree>
    <p:extLst>
      <p:ext uri="{BB962C8B-B14F-4D97-AF65-F5344CB8AC3E}">
        <p14:creationId xmlns:p14="http://schemas.microsoft.com/office/powerpoint/2010/main" xmlns="" val="327929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blinds(horizontal)">
                                      <p:cBhvr>
                                        <p:cTn id="7" dur="500"/>
                                        <p:tgtEl>
                                          <p:spTgt spid="430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020"/>
                                        </p:tgtEl>
                                        <p:attrNameLst>
                                          <p:attrName>style.visibility</p:attrName>
                                        </p:attrNameLst>
                                      </p:cBhvr>
                                      <p:to>
                                        <p:strVal val="visible"/>
                                      </p:to>
                                    </p:set>
                                    <p:animEffect transition="in" filter="blinds(horizontal)">
                                      <p:cBhvr>
                                        <p:cTn id="10" dur="500"/>
                                        <p:tgtEl>
                                          <p:spTgt spid="430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3021"/>
                                        </p:tgtEl>
                                        <p:attrNameLst>
                                          <p:attrName>style.visibility</p:attrName>
                                        </p:attrNameLst>
                                      </p:cBhvr>
                                      <p:to>
                                        <p:strVal val="visible"/>
                                      </p:to>
                                    </p:set>
                                    <p:animEffect transition="in" filter="blinds(horizontal)">
                                      <p:cBhvr>
                                        <p:cTn id="13" dur="500"/>
                                        <p:tgtEl>
                                          <p:spTgt spid="430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p:bldP spid="43020" grpId="0"/>
      <p:bldP spid="43021" grpId="0"/>
      <p:bldP spid="12" grpId="0"/>
      <p:bldP spid="13" grpId="0"/>
      <p:bldP spid="14" grpId="0"/>
      <p:bldP spid="15"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28600"/>
            <a:ext cx="3416384" cy="707886"/>
          </a:xfrm>
          <a:prstGeom prst="rect">
            <a:avLst/>
          </a:prstGeom>
          <a:noFill/>
        </p:spPr>
        <p:txBody>
          <a:bodyPr wrap="none" rtlCol="0">
            <a:spAutoFit/>
          </a:bodyPr>
          <a:lstStyle/>
          <a:p>
            <a:r>
              <a:rPr lang="en-US" sz="4000" u="sng" dirty="0" smtClean="0"/>
              <a:t>TRUE or FALSE?</a:t>
            </a:r>
            <a:endParaRPr lang="en-US" sz="4000" u="sng" dirty="0"/>
          </a:p>
        </p:txBody>
      </p:sp>
      <p:sp>
        <p:nvSpPr>
          <p:cNvPr id="3" name="TextBox 2"/>
          <p:cNvSpPr txBox="1"/>
          <p:nvPr/>
        </p:nvSpPr>
        <p:spPr>
          <a:xfrm>
            <a:off x="457200" y="1524000"/>
            <a:ext cx="7086600" cy="4154984"/>
          </a:xfrm>
          <a:prstGeom prst="rect">
            <a:avLst/>
          </a:prstGeom>
          <a:noFill/>
        </p:spPr>
        <p:txBody>
          <a:bodyPr wrap="square" rtlCol="0">
            <a:spAutoFit/>
          </a:bodyPr>
          <a:lstStyle/>
          <a:p>
            <a:pPr marL="342900" indent="-342900">
              <a:buAutoNum type="arabicPeriod"/>
            </a:pPr>
            <a:r>
              <a:rPr lang="en-US" sz="2400" dirty="0" smtClean="0"/>
              <a:t>In steady state operation of a motor, all of the energy that goes in is lost to heat due to friction.</a:t>
            </a:r>
          </a:p>
          <a:p>
            <a:pPr marL="342900" indent="-342900">
              <a:buAutoNum type="arabicPeriod"/>
            </a:pPr>
            <a:endParaRPr lang="en-US" sz="2400" dirty="0" smtClean="0"/>
          </a:p>
          <a:p>
            <a:pPr marL="342900" indent="-342900">
              <a:buAutoNum type="arabicPeriod"/>
            </a:pPr>
            <a:endParaRPr lang="en-US" sz="2400" dirty="0" smtClean="0"/>
          </a:p>
          <a:p>
            <a:pPr marL="342900" indent="-342900">
              <a:buAutoNum type="arabicPeriod"/>
            </a:pPr>
            <a:r>
              <a:rPr lang="en-US" sz="2400" dirty="0" smtClean="0"/>
              <a:t>In a motor, the back EMF is proportional to the frequency of rotation.</a:t>
            </a:r>
          </a:p>
          <a:p>
            <a:pPr marL="342900" indent="-342900">
              <a:buAutoNum type="arabicPeriod"/>
            </a:pPr>
            <a:endParaRPr lang="en-US" sz="2400" dirty="0" smtClean="0"/>
          </a:p>
          <a:p>
            <a:pPr marL="342900" indent="-342900">
              <a:buAutoNum type="arabicPeriod"/>
            </a:pPr>
            <a:endParaRPr lang="en-US" sz="2400" dirty="0" smtClean="0"/>
          </a:p>
          <a:p>
            <a:pPr marL="342900" indent="-342900">
              <a:buAutoNum type="arabicPeriod"/>
            </a:pPr>
            <a:r>
              <a:rPr lang="en-US" sz="2400" dirty="0" smtClean="0"/>
              <a:t>Gauss’ Law states that </a:t>
            </a:r>
          </a:p>
          <a:p>
            <a:pPr marL="342900" indent="-342900">
              <a:buAutoNum type="arabicPeriod"/>
            </a:pPr>
            <a:endParaRPr lang="en-US" sz="2400" dirty="0" smtClean="0"/>
          </a:p>
          <a:p>
            <a:pPr marL="342900" indent="-342900">
              <a:buAutoNum type="arabicPeriod"/>
            </a:pPr>
            <a:endParaRPr lang="en-US" sz="2400" dirty="0"/>
          </a:p>
        </p:txBody>
      </p:sp>
      <p:grpSp>
        <p:nvGrpSpPr>
          <p:cNvPr id="7" name="Group 6"/>
          <p:cNvGrpSpPr/>
          <p:nvPr/>
        </p:nvGrpSpPr>
        <p:grpSpPr>
          <a:xfrm>
            <a:off x="3925888" y="4419600"/>
            <a:ext cx="3313112" cy="1143000"/>
            <a:chOff x="4038600" y="4114800"/>
            <a:chExt cx="3313112" cy="1143000"/>
          </a:xfrm>
        </p:grpSpPr>
        <p:pic>
          <p:nvPicPr>
            <p:cNvPr id="4" name="Picture 4" descr="txp_fig"/>
            <p:cNvPicPr>
              <a:picLocks noChangeAspect="1" noChangeArrowheads="1"/>
            </p:cNvPicPr>
            <p:nvPr>
              <p:custDataLst>
                <p:tags r:id="rId1"/>
              </p:custDataLst>
            </p:nvPr>
          </p:nvPicPr>
          <p:blipFill>
            <a:blip r:embed="rId4" cstate="print"/>
            <a:srcRect/>
            <a:stretch>
              <a:fillRect/>
            </a:stretch>
          </p:blipFill>
          <p:spPr bwMode="auto">
            <a:xfrm>
              <a:off x="4038600" y="4114800"/>
              <a:ext cx="3124200" cy="627063"/>
            </a:xfrm>
            <a:prstGeom prst="rect">
              <a:avLst/>
            </a:prstGeom>
            <a:noFill/>
            <a:ln w="9525">
              <a:noFill/>
              <a:miter lim="800000"/>
              <a:headEnd/>
              <a:tailEnd/>
            </a:ln>
          </p:spPr>
        </p:pic>
        <p:pic>
          <p:nvPicPr>
            <p:cNvPr id="5" name="Picture 5" descr="txp_fig"/>
            <p:cNvPicPr>
              <a:picLocks noChangeAspect="1" noChangeArrowheads="1"/>
            </p:cNvPicPr>
            <p:nvPr>
              <p:custDataLst>
                <p:tags r:id="rId2"/>
              </p:custDataLst>
            </p:nvPr>
          </p:nvPicPr>
          <p:blipFill>
            <a:blip r:embed="rId5" cstate="print"/>
            <a:srcRect/>
            <a:stretch>
              <a:fillRect/>
            </a:stretch>
          </p:blipFill>
          <p:spPr bwMode="auto">
            <a:xfrm>
              <a:off x="5715000" y="4967288"/>
              <a:ext cx="1636712" cy="290512"/>
            </a:xfrm>
            <a:prstGeom prst="rect">
              <a:avLst/>
            </a:prstGeom>
            <a:noFill/>
            <a:ln w="9525">
              <a:noFill/>
              <a:miter lim="800000"/>
              <a:headEnd/>
              <a:tailEnd/>
            </a:ln>
          </p:spPr>
        </p:pic>
        <p:sp>
          <p:nvSpPr>
            <p:cNvPr id="6" name="Rectangle 5"/>
            <p:cNvSpPr/>
            <p:nvPr/>
          </p:nvSpPr>
          <p:spPr>
            <a:xfrm>
              <a:off x="4430233" y="4311502"/>
              <a:ext cx="279990" cy="281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p:nvPr/>
        </p:nvCxnSpPr>
        <p:spPr>
          <a:xfrm>
            <a:off x="7696200" y="22860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7696200" y="37338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7696200" y="5638800"/>
            <a:ext cx="685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7848600" y="1824335"/>
            <a:ext cx="335348" cy="461665"/>
          </a:xfrm>
          <a:prstGeom prst="rect">
            <a:avLst/>
          </a:prstGeom>
          <a:noFill/>
        </p:spPr>
        <p:txBody>
          <a:bodyPr wrap="none" rtlCol="0">
            <a:spAutoFit/>
          </a:bodyPr>
          <a:lstStyle/>
          <a:p>
            <a:r>
              <a:rPr lang="en-US" sz="2400" dirty="0" smtClean="0">
                <a:solidFill>
                  <a:srgbClr val="FF0000"/>
                </a:solidFill>
              </a:rPr>
              <a:t>F</a:t>
            </a:r>
            <a:endParaRPr lang="en-US" sz="2400" dirty="0">
              <a:solidFill>
                <a:srgbClr val="FF0000"/>
              </a:solidFill>
            </a:endParaRPr>
          </a:p>
        </p:txBody>
      </p:sp>
      <p:sp>
        <p:nvSpPr>
          <p:cNvPr id="13" name="TextBox 12"/>
          <p:cNvSpPr txBox="1"/>
          <p:nvPr/>
        </p:nvSpPr>
        <p:spPr>
          <a:xfrm>
            <a:off x="7848600" y="3272135"/>
            <a:ext cx="335348" cy="461665"/>
          </a:xfrm>
          <a:prstGeom prst="rect">
            <a:avLst/>
          </a:prstGeom>
          <a:noFill/>
        </p:spPr>
        <p:txBody>
          <a:bodyPr wrap="none" rtlCol="0">
            <a:spAutoFit/>
          </a:bodyPr>
          <a:lstStyle/>
          <a:p>
            <a:r>
              <a:rPr lang="en-US" sz="2400" dirty="0" smtClean="0">
                <a:solidFill>
                  <a:srgbClr val="FF0000"/>
                </a:solidFill>
              </a:rPr>
              <a:t>T</a:t>
            </a:r>
            <a:endParaRPr lang="en-US" sz="2400" dirty="0">
              <a:solidFill>
                <a:srgbClr val="FF0000"/>
              </a:solidFill>
            </a:endParaRPr>
          </a:p>
        </p:txBody>
      </p:sp>
      <p:sp>
        <p:nvSpPr>
          <p:cNvPr id="14" name="TextBox 13"/>
          <p:cNvSpPr txBox="1"/>
          <p:nvPr/>
        </p:nvSpPr>
        <p:spPr>
          <a:xfrm>
            <a:off x="7848600" y="5177135"/>
            <a:ext cx="335348" cy="461665"/>
          </a:xfrm>
          <a:prstGeom prst="rect">
            <a:avLst/>
          </a:prstGeom>
          <a:noFill/>
        </p:spPr>
        <p:txBody>
          <a:bodyPr wrap="none" rtlCol="0">
            <a:spAutoFit/>
          </a:bodyPr>
          <a:lstStyle/>
          <a:p>
            <a:r>
              <a:rPr lang="en-US" sz="2400" dirty="0" smtClean="0">
                <a:solidFill>
                  <a:srgbClr val="FF0000"/>
                </a:solidFill>
              </a:rPr>
              <a:t>F</a:t>
            </a:r>
            <a:endParaRPr lang="en-US" sz="2400" dirty="0">
              <a:solidFill>
                <a:srgbClr val="FF0000"/>
              </a:solidFill>
            </a:endParaRPr>
          </a:p>
        </p:txBody>
      </p:sp>
      <p:pic>
        <p:nvPicPr>
          <p:cNvPr id="15" name="Picture 2"/>
          <p:cNvPicPr>
            <a:picLocks noChangeAspect="1" noChangeArrowheads="1"/>
          </p:cNvPicPr>
          <p:nvPr/>
        </p:nvPicPr>
        <p:blipFill>
          <a:blip r:embed="rId6" cstate="print"/>
          <a:srcRect/>
          <a:stretch>
            <a:fillRect/>
          </a:stretch>
        </p:blipFill>
        <p:spPr bwMode="auto">
          <a:xfrm>
            <a:off x="3722783" y="3352800"/>
            <a:ext cx="22098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stretch>
            <a:fillRect/>
          </a:stretch>
        </p:blipFill>
        <p:spPr>
          <a:xfrm>
            <a:off x="4267200" y="1219200"/>
            <a:ext cx="4719586" cy="3137996"/>
          </a:xfrm>
          <a:prstGeom prst="rect">
            <a:avLst/>
          </a:prstGeom>
        </p:spPr>
      </p:pic>
      <p:sp>
        <p:nvSpPr>
          <p:cNvPr id="10" name="Rectangle 9"/>
          <p:cNvSpPr/>
          <p:nvPr/>
        </p:nvSpPr>
        <p:spPr>
          <a:xfrm>
            <a:off x="228600" y="5181600"/>
            <a:ext cx="46482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0"/>
            <a:ext cx="6096000" cy="990600"/>
          </a:xfrm>
        </p:spPr>
        <p:txBody>
          <a:bodyPr>
            <a:normAutofit/>
          </a:bodyPr>
          <a:lstStyle/>
          <a:p>
            <a:r>
              <a:rPr lang="en-US" dirty="0" smtClean="0"/>
              <a:t>Summary</a:t>
            </a:r>
            <a:endParaRPr lang="en-US" dirty="0"/>
          </a:p>
        </p:txBody>
      </p:sp>
      <p:grpSp>
        <p:nvGrpSpPr>
          <p:cNvPr id="9" name="Group 8"/>
          <p:cNvGrpSpPr/>
          <p:nvPr/>
        </p:nvGrpSpPr>
        <p:grpSpPr>
          <a:xfrm>
            <a:off x="228600" y="1923394"/>
            <a:ext cx="4648200" cy="4401206"/>
            <a:chOff x="101184" y="1066800"/>
            <a:chExt cx="4343400" cy="4401206"/>
          </a:xfrm>
        </p:grpSpPr>
        <p:sp>
          <p:nvSpPr>
            <p:cNvPr id="6" name="TextBox 5"/>
            <p:cNvSpPr txBox="1"/>
            <p:nvPr/>
          </p:nvSpPr>
          <p:spPr>
            <a:xfrm>
              <a:off x="101184" y="1066800"/>
              <a:ext cx="4343400" cy="4401206"/>
            </a:xfrm>
            <a:prstGeom prst="rect">
              <a:avLst/>
            </a:prstGeom>
            <a:noFill/>
          </p:spPr>
          <p:txBody>
            <a:bodyPr wrap="square" rtlCol="0">
              <a:spAutoFit/>
            </a:bodyPr>
            <a:lstStyle/>
            <a:p>
              <a:pPr eaLnBrk="0" hangingPunct="0"/>
              <a:endParaRPr lang="en-US" dirty="0" smtClean="0"/>
            </a:p>
            <a:p>
              <a:pPr eaLnBrk="0" hangingPunct="0"/>
              <a:endParaRPr lang="en-US" dirty="0" smtClean="0"/>
            </a:p>
            <a:p>
              <a:pPr eaLnBrk="0" hangingPunct="0"/>
              <a:endParaRPr lang="en-US" dirty="0" smtClean="0"/>
            </a:p>
            <a:p>
              <a:pPr eaLnBrk="0" hangingPunct="0"/>
              <a:endParaRPr lang="en-US" dirty="0" smtClean="0"/>
            </a:p>
            <a:p>
              <a:pPr eaLnBrk="0" hangingPunct="0"/>
              <a:endParaRPr lang="en-US" dirty="0" smtClean="0"/>
            </a:p>
            <a:p>
              <a:pPr eaLnBrk="0" hangingPunct="0"/>
              <a:endParaRPr lang="en-US" dirty="0" smtClean="0"/>
            </a:p>
            <a:p>
              <a:pPr eaLnBrk="0" hangingPunct="0"/>
              <a:r>
                <a:rPr lang="en-US" b="1" dirty="0" smtClean="0"/>
                <a:t>Conservation Laws</a:t>
              </a:r>
            </a:p>
            <a:p>
              <a:pPr eaLnBrk="0" hangingPunct="0"/>
              <a:r>
                <a:rPr lang="en-US" b="1" dirty="0" smtClean="0"/>
                <a:t>	Kirchhoff’s Voltage Law</a:t>
              </a:r>
            </a:p>
            <a:p>
              <a:pPr eaLnBrk="0" hangingPunct="0"/>
              <a:r>
                <a:rPr lang="en-US" b="1" dirty="0" smtClean="0"/>
                <a:t>	Kirchhoff’s Current Law</a:t>
              </a:r>
            </a:p>
            <a:p>
              <a:pPr lvl="3" eaLnBrk="0" hangingPunct="0">
                <a:buFontTx/>
                <a:buChar char="•"/>
              </a:pPr>
              <a:endParaRPr lang="en-US" dirty="0" smtClean="0"/>
            </a:p>
            <a:p>
              <a:r>
                <a:rPr lang="en-US" b="1" dirty="0" smtClean="0"/>
                <a:t>Energy in capacitors, batteries, and gasoline:</a:t>
              </a:r>
            </a:p>
            <a:p>
              <a:endParaRPr lang="en-US" dirty="0" smtClean="0"/>
            </a:p>
            <a:p>
              <a:r>
                <a:rPr lang="en-US" sz="1600" b="1" dirty="0" smtClean="0"/>
                <a:t>DIFFERENCES ARE DUE TO THE </a:t>
              </a:r>
              <a:r>
                <a:rPr lang="en-US" sz="1600" b="1" u="sng" dirty="0" smtClean="0"/>
                <a:t>RELATIVE MOLECULAR WEIGHTS</a:t>
              </a:r>
              <a:r>
                <a:rPr lang="en-US" sz="1600" b="1" dirty="0" smtClean="0"/>
                <a:t> OF CONSTITUENT MATERIALS AND A NEED FOR </a:t>
              </a:r>
              <a:r>
                <a:rPr lang="en-US" sz="1600" b="1" u="sng" dirty="0" smtClean="0"/>
                <a:t>MECHANICAL STRUCTURE</a:t>
              </a:r>
              <a:r>
                <a:rPr lang="en-US" sz="1600" b="1" dirty="0" smtClean="0"/>
                <a:t> THAT SUPPORTS THE ELECTROCHEMICAL CELLS</a:t>
              </a:r>
              <a:endParaRPr lang="en-US" dirty="0"/>
            </a:p>
          </p:txBody>
        </p:sp>
        <p:pic>
          <p:nvPicPr>
            <p:cNvPr id="7" name="Picture 20"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609600" y="2228650"/>
              <a:ext cx="1524000" cy="590750"/>
            </a:xfrm>
            <a:prstGeom prst="rect">
              <a:avLst/>
            </a:prstGeom>
            <a:noFill/>
            <a:ln w="9525">
              <a:noFill/>
              <a:miter lim="800000"/>
              <a:headEnd/>
              <a:tailEnd/>
            </a:ln>
          </p:spPr>
        </p:pic>
        <p:pic>
          <p:nvPicPr>
            <p:cNvPr id="8" name="Picture 21" descr="txp_fig"/>
            <p:cNvPicPr>
              <a:picLocks noChangeAspect="1" noChangeArrowheads="1"/>
            </p:cNvPicPr>
            <p:nvPr>
              <p:custDataLst>
                <p:tags r:id="rId2"/>
              </p:custDataLst>
            </p:nvPr>
          </p:nvPicPr>
          <p:blipFill>
            <a:blip r:embed="rId6" cstate="print">
              <a:clrChange>
                <a:clrFrom>
                  <a:srgbClr val="FFFFFF"/>
                </a:clrFrom>
                <a:clrTo>
                  <a:srgbClr val="FFFFFF">
                    <a:alpha val="0"/>
                  </a:srgbClr>
                </a:clrTo>
              </a:clrChange>
            </a:blip>
            <a:srcRect r="40256"/>
            <a:stretch>
              <a:fillRect/>
            </a:stretch>
          </p:blipFill>
          <p:spPr bwMode="auto">
            <a:xfrm>
              <a:off x="609600" y="1512752"/>
              <a:ext cx="2209800" cy="620848"/>
            </a:xfrm>
            <a:prstGeom prst="rect">
              <a:avLst/>
            </a:prstGeom>
            <a:noFill/>
            <a:ln w="9525">
              <a:noFill/>
              <a:miter lim="800000"/>
              <a:headEnd/>
              <a:tailEnd/>
            </a:ln>
          </p:spPr>
        </p:pic>
      </p:grpSp>
      <p:sp>
        <p:nvSpPr>
          <p:cNvPr id="5" name="Rectangle 4"/>
          <p:cNvSpPr/>
          <p:nvPr/>
        </p:nvSpPr>
        <p:spPr>
          <a:xfrm>
            <a:off x="4572000" y="4343400"/>
            <a:ext cx="4572000" cy="523220"/>
          </a:xfrm>
          <a:prstGeom prst="rect">
            <a:avLst/>
          </a:prstGeom>
        </p:spPr>
        <p:txBody>
          <a:bodyPr>
            <a:spAutoFit/>
          </a:bodyPr>
          <a:lstStyle/>
          <a:p>
            <a:r>
              <a:rPr lang="en-US" sz="1400" dirty="0" smtClean="0">
                <a:latin typeface="Trebuchet MS"/>
                <a:cs typeface="Trebuchet MS"/>
              </a:rPr>
              <a:t>Image by Tony </a:t>
            </a:r>
            <a:r>
              <a:rPr lang="en-US" sz="1400" dirty="0" err="1" smtClean="0">
                <a:latin typeface="Trebuchet MS"/>
                <a:cs typeface="Trebuchet MS"/>
              </a:rPr>
              <a:t>Hisgett</a:t>
            </a:r>
            <a:r>
              <a:rPr lang="en-US" sz="1400" dirty="0" smtClean="0">
                <a:latin typeface="Trebuchet MS"/>
                <a:cs typeface="Trebuchet MS"/>
              </a:rPr>
              <a:t>  http</a:t>
            </a:r>
            <a:r>
              <a:rPr lang="en-US" sz="1400" dirty="0">
                <a:latin typeface="Trebuchet MS"/>
                <a:cs typeface="Trebuchet MS"/>
              </a:rPr>
              <a:t>://www.flickr.com/photos/hisgett/5126927680</a:t>
            </a:r>
            <a:r>
              <a:rPr lang="en-US" sz="1400" dirty="0" smtClean="0">
                <a:latin typeface="Trebuchet MS"/>
                <a:cs typeface="Trebuchet MS"/>
              </a:rPr>
              <a:t>/ on </a:t>
            </a:r>
            <a:r>
              <a:rPr lang="en-US" sz="1400" dirty="0" err="1" smtClean="0">
                <a:latin typeface="Trebuchet MS"/>
                <a:cs typeface="Trebuchet MS"/>
              </a:rPr>
              <a:t>flickr</a:t>
            </a:r>
            <a:endParaRPr lang="en-US" sz="1400" dirty="0">
              <a:latin typeface="Trebuchet MS"/>
              <a:cs typeface="Trebuchet M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txp_fig"/>
          <p:cNvPicPr>
            <a:picLocks noChangeAspect="1" noChangeArrowheads="1"/>
          </p:cNvPicPr>
          <p:nvPr>
            <p:custDataLst>
              <p:tags r:id="rId1"/>
            </p:custDataLst>
          </p:nvPr>
        </p:nvPicPr>
        <p:blipFill>
          <a:blip r:embed="rId9" cstate="print"/>
          <a:srcRect/>
          <a:stretch>
            <a:fillRect/>
          </a:stretch>
        </p:blipFill>
        <p:spPr bwMode="auto">
          <a:xfrm>
            <a:off x="1524000" y="1828800"/>
            <a:ext cx="1371600" cy="614363"/>
          </a:xfrm>
          <a:prstGeom prst="rect">
            <a:avLst/>
          </a:prstGeom>
          <a:noFill/>
          <a:ln w="9525">
            <a:noFill/>
            <a:miter lim="800000"/>
            <a:headEnd/>
            <a:tailEnd/>
          </a:ln>
        </p:spPr>
      </p:pic>
      <p:pic>
        <p:nvPicPr>
          <p:cNvPr id="34823" name="Picture 7" descr="txp_fig"/>
          <p:cNvPicPr>
            <a:picLocks noChangeAspect="1" noChangeArrowheads="1"/>
          </p:cNvPicPr>
          <p:nvPr>
            <p:custDataLst>
              <p:tags r:id="rId2"/>
            </p:custDataLst>
          </p:nvPr>
        </p:nvPicPr>
        <p:blipFill>
          <a:blip r:embed="rId10" cstate="print"/>
          <a:srcRect/>
          <a:stretch>
            <a:fillRect/>
          </a:stretch>
        </p:blipFill>
        <p:spPr bwMode="auto">
          <a:xfrm>
            <a:off x="3124200" y="1803400"/>
            <a:ext cx="2133600" cy="711200"/>
          </a:xfrm>
          <a:prstGeom prst="rect">
            <a:avLst/>
          </a:prstGeom>
          <a:noFill/>
          <a:ln w="9525">
            <a:noFill/>
            <a:miter lim="800000"/>
            <a:headEnd/>
            <a:tailEnd/>
          </a:ln>
        </p:spPr>
      </p:pic>
      <p:pic>
        <p:nvPicPr>
          <p:cNvPr id="34826" name="Picture 10" descr="txp_fig"/>
          <p:cNvPicPr>
            <a:picLocks noChangeAspect="1" noChangeArrowheads="1"/>
          </p:cNvPicPr>
          <p:nvPr>
            <p:custDataLst>
              <p:tags r:id="rId3"/>
            </p:custDataLst>
          </p:nvPr>
        </p:nvPicPr>
        <p:blipFill>
          <a:blip r:embed="rId11" cstate="print"/>
          <a:srcRect/>
          <a:stretch>
            <a:fillRect/>
          </a:stretch>
        </p:blipFill>
        <p:spPr bwMode="auto">
          <a:xfrm>
            <a:off x="1828800" y="2895600"/>
            <a:ext cx="4483100" cy="838200"/>
          </a:xfrm>
          <a:prstGeom prst="rect">
            <a:avLst/>
          </a:prstGeom>
          <a:noFill/>
          <a:ln w="9525">
            <a:noFill/>
            <a:miter lim="800000"/>
            <a:headEnd/>
            <a:tailEnd/>
          </a:ln>
        </p:spPr>
      </p:pic>
      <p:pic>
        <p:nvPicPr>
          <p:cNvPr id="34828" name="Picture 12" descr="txp_fig"/>
          <p:cNvPicPr>
            <a:picLocks noChangeAspect="1" noChangeArrowheads="1"/>
          </p:cNvPicPr>
          <p:nvPr>
            <p:custDataLst>
              <p:tags r:id="rId4"/>
            </p:custDataLst>
          </p:nvPr>
        </p:nvPicPr>
        <p:blipFill>
          <a:blip r:embed="rId12" cstate="print"/>
          <a:srcRect/>
          <a:stretch>
            <a:fillRect/>
          </a:stretch>
        </p:blipFill>
        <p:spPr bwMode="auto">
          <a:xfrm>
            <a:off x="1524000" y="4724400"/>
            <a:ext cx="2286000" cy="706438"/>
          </a:xfrm>
          <a:prstGeom prst="rect">
            <a:avLst/>
          </a:prstGeom>
          <a:noFill/>
          <a:ln w="9525">
            <a:noFill/>
            <a:miter lim="800000"/>
            <a:headEnd/>
            <a:tailEnd/>
          </a:ln>
        </p:spPr>
      </p:pic>
      <p:sp>
        <p:nvSpPr>
          <p:cNvPr id="23558" name="Rectangle 13"/>
          <p:cNvSpPr>
            <a:spLocks noChangeArrowheads="1"/>
          </p:cNvSpPr>
          <p:nvPr/>
        </p:nvSpPr>
        <p:spPr bwMode="auto">
          <a:xfrm>
            <a:off x="179495" y="228600"/>
            <a:ext cx="8099910" cy="523220"/>
          </a:xfrm>
          <a:prstGeom prst="rect">
            <a:avLst/>
          </a:prstGeom>
          <a:noFill/>
          <a:ln w="9525">
            <a:noFill/>
            <a:miter lim="800000"/>
            <a:headEnd/>
            <a:tailEnd/>
          </a:ln>
        </p:spPr>
        <p:txBody>
          <a:bodyPr wrap="none">
            <a:spAutoFit/>
          </a:bodyPr>
          <a:lstStyle/>
          <a:p>
            <a:r>
              <a:rPr lang="en-US" sz="2800" i="1" u="sng" dirty="0" smtClean="0"/>
              <a:t>Extra Example: Power </a:t>
            </a:r>
            <a:r>
              <a:rPr lang="en-US" sz="2800" i="1" u="sng" dirty="0"/>
              <a:t>from Stored Electrostatic Energy</a:t>
            </a:r>
          </a:p>
        </p:txBody>
      </p:sp>
      <p:sp>
        <p:nvSpPr>
          <p:cNvPr id="34830" name="Rectangle 14"/>
          <p:cNvSpPr>
            <a:spLocks noChangeArrowheads="1"/>
          </p:cNvSpPr>
          <p:nvPr/>
        </p:nvSpPr>
        <p:spPr bwMode="auto">
          <a:xfrm>
            <a:off x="533400" y="1219200"/>
            <a:ext cx="6127750" cy="366713"/>
          </a:xfrm>
          <a:prstGeom prst="rect">
            <a:avLst/>
          </a:prstGeom>
          <a:noFill/>
          <a:ln w="9525">
            <a:noFill/>
            <a:miter lim="800000"/>
            <a:headEnd/>
            <a:tailEnd/>
          </a:ln>
        </p:spPr>
        <p:txBody>
          <a:bodyPr wrap="none">
            <a:spAutoFit/>
          </a:bodyPr>
          <a:lstStyle/>
          <a:p>
            <a:r>
              <a:rPr lang="en-US" sz="1800" dirty="0"/>
              <a:t>Electrical power expended in moving charge from </a:t>
            </a:r>
            <a:r>
              <a:rPr lang="en-US" sz="1800" i="1" dirty="0"/>
              <a:t>a to b</a:t>
            </a:r>
            <a:r>
              <a:rPr lang="en-US" sz="1800" dirty="0"/>
              <a:t>…</a:t>
            </a:r>
          </a:p>
        </p:txBody>
      </p:sp>
      <p:sp>
        <p:nvSpPr>
          <p:cNvPr id="34831" name="Rectangle 15"/>
          <p:cNvSpPr>
            <a:spLocks noChangeArrowheads="1"/>
          </p:cNvSpPr>
          <p:nvPr/>
        </p:nvSpPr>
        <p:spPr bwMode="auto">
          <a:xfrm>
            <a:off x="488950" y="4205288"/>
            <a:ext cx="6892925" cy="366712"/>
          </a:xfrm>
          <a:prstGeom prst="rect">
            <a:avLst/>
          </a:prstGeom>
          <a:noFill/>
          <a:ln w="9525">
            <a:noFill/>
            <a:miter lim="800000"/>
            <a:headEnd/>
            <a:tailEnd/>
          </a:ln>
        </p:spPr>
        <p:txBody>
          <a:bodyPr wrap="none">
            <a:spAutoFit/>
          </a:bodyPr>
          <a:lstStyle/>
          <a:p>
            <a:r>
              <a:rPr lang="en-US" sz="1800" dirty="0"/>
              <a:t>For electrical </a:t>
            </a:r>
            <a:r>
              <a:rPr lang="en-US" sz="1800" dirty="0" err="1"/>
              <a:t>quasistatic</a:t>
            </a:r>
            <a:r>
              <a:rPr lang="en-US" sz="1800" dirty="0"/>
              <a:t> systems, EQS, (slowly varying E-fields)..</a:t>
            </a:r>
          </a:p>
        </p:txBody>
      </p:sp>
      <p:pic>
        <p:nvPicPr>
          <p:cNvPr id="22537" name="Picture 17" descr="txp_fig"/>
          <p:cNvPicPr>
            <a:picLocks noChangeAspect="1" noChangeArrowheads="1"/>
          </p:cNvPicPr>
          <p:nvPr>
            <p:custDataLst>
              <p:tags r:id="rId5"/>
            </p:custDataLst>
          </p:nvPr>
        </p:nvPicPr>
        <p:blipFill>
          <a:blip r:embed="rId13" cstate="print"/>
          <a:srcRect/>
          <a:stretch>
            <a:fillRect/>
          </a:stretch>
        </p:blipFill>
        <p:spPr bwMode="auto">
          <a:xfrm>
            <a:off x="4495800" y="5816600"/>
            <a:ext cx="762000" cy="250825"/>
          </a:xfrm>
          <a:prstGeom prst="rect">
            <a:avLst/>
          </a:prstGeom>
          <a:noFill/>
          <a:ln w="9525">
            <a:noFill/>
            <a:miter lim="800000"/>
            <a:headEnd/>
            <a:tailEnd/>
          </a:ln>
        </p:spPr>
      </p:pic>
      <p:pic>
        <p:nvPicPr>
          <p:cNvPr id="34834" name="Picture 18" descr="txp_fig"/>
          <p:cNvPicPr>
            <a:picLocks noChangeAspect="1" noChangeArrowheads="1"/>
          </p:cNvPicPr>
          <p:nvPr>
            <p:custDataLst>
              <p:tags r:id="rId6"/>
            </p:custDataLst>
          </p:nvPr>
        </p:nvPicPr>
        <p:blipFill>
          <a:blip r:embed="rId14" cstate="print"/>
          <a:srcRect/>
          <a:stretch>
            <a:fillRect/>
          </a:stretch>
        </p:blipFill>
        <p:spPr bwMode="auto">
          <a:xfrm>
            <a:off x="1828800" y="5791200"/>
            <a:ext cx="2514600" cy="338138"/>
          </a:xfrm>
          <a:prstGeom prst="rect">
            <a:avLst/>
          </a:prstGeom>
          <a:noFill/>
          <a:ln w="9525">
            <a:noFill/>
            <a:miter lim="800000"/>
            <a:headEnd/>
            <a:tailEnd/>
          </a:ln>
        </p:spPr>
      </p:pic>
      <p:sp>
        <p:nvSpPr>
          <p:cNvPr id="34835" name="Rectangle 19"/>
          <p:cNvSpPr>
            <a:spLocks noChangeArrowheads="1"/>
          </p:cNvSpPr>
          <p:nvPr/>
        </p:nvSpPr>
        <p:spPr bwMode="auto">
          <a:xfrm>
            <a:off x="5410200" y="6415088"/>
            <a:ext cx="3725863" cy="366712"/>
          </a:xfrm>
          <a:prstGeom prst="rect">
            <a:avLst/>
          </a:prstGeom>
          <a:noFill/>
          <a:ln w="9525">
            <a:noFill/>
            <a:miter lim="800000"/>
            <a:headEnd/>
            <a:tailEnd/>
          </a:ln>
        </p:spPr>
        <p:txBody>
          <a:bodyPr wrap="none">
            <a:spAutoFit/>
          </a:bodyPr>
          <a:lstStyle/>
          <a:p>
            <a:r>
              <a:rPr lang="en-US" sz="1800">
                <a:solidFill>
                  <a:schemeClr val="accent2"/>
                </a:solidFill>
              </a:rPr>
              <a:t>Exactly what you were expecting !</a:t>
            </a:r>
          </a:p>
        </p:txBody>
      </p:sp>
      <p:pic>
        <p:nvPicPr>
          <p:cNvPr id="12" name="Picture 18" descr="txp_fig"/>
          <p:cNvPicPr>
            <a:picLocks noChangeAspect="1" noChangeArrowheads="1"/>
          </p:cNvPicPr>
          <p:nvPr>
            <p:custDataLst>
              <p:tags r:id="rId7"/>
            </p:custDataLst>
          </p:nvPr>
        </p:nvPicPr>
        <p:blipFill>
          <a:blip r:embed="rId14" cstate="print"/>
          <a:srcRect r="87878" b="-12675"/>
          <a:stretch>
            <a:fillRect/>
          </a:stretch>
        </p:blipFill>
        <p:spPr bwMode="auto">
          <a:xfrm>
            <a:off x="1828800" y="4941888"/>
            <a:ext cx="304800"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blinds(horizontal)">
                                      <p:cBhvr>
                                        <p:cTn id="7" dur="500"/>
                                        <p:tgtEl>
                                          <p:spTgt spid="348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830"/>
                                        </p:tgtEl>
                                        <p:attrNameLst>
                                          <p:attrName>style.visibility</p:attrName>
                                        </p:attrNameLst>
                                      </p:cBhvr>
                                      <p:to>
                                        <p:strVal val="visible"/>
                                      </p:to>
                                    </p:set>
                                    <p:animEffect transition="in" filter="blinds(horizontal)">
                                      <p:cBhvr>
                                        <p:cTn id="10" dur="500"/>
                                        <p:tgtEl>
                                          <p:spTgt spid="348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4823"/>
                                        </p:tgtEl>
                                        <p:attrNameLst>
                                          <p:attrName>style.visibility</p:attrName>
                                        </p:attrNameLst>
                                      </p:cBhvr>
                                      <p:to>
                                        <p:strVal val="visible"/>
                                      </p:to>
                                    </p:set>
                                    <p:animEffect transition="in" filter="blinds(horizontal)">
                                      <p:cBhvr>
                                        <p:cTn id="15" dur="500"/>
                                        <p:tgtEl>
                                          <p:spTgt spid="348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4826"/>
                                        </p:tgtEl>
                                        <p:attrNameLst>
                                          <p:attrName>style.visibility</p:attrName>
                                        </p:attrNameLst>
                                      </p:cBhvr>
                                      <p:to>
                                        <p:strVal val="visible"/>
                                      </p:to>
                                    </p:set>
                                    <p:animEffect transition="in" filter="blinds(horizontal)">
                                      <p:cBhvr>
                                        <p:cTn id="20" dur="500"/>
                                        <p:tgtEl>
                                          <p:spTgt spid="348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4831"/>
                                        </p:tgtEl>
                                        <p:attrNameLst>
                                          <p:attrName>style.visibility</p:attrName>
                                        </p:attrNameLst>
                                      </p:cBhvr>
                                      <p:to>
                                        <p:strVal val="visible"/>
                                      </p:to>
                                    </p:set>
                                    <p:animEffect transition="in" filter="blinds(horizontal)">
                                      <p:cBhvr>
                                        <p:cTn id="25" dur="500"/>
                                        <p:tgtEl>
                                          <p:spTgt spid="34831"/>
                                        </p:tgtEl>
                                      </p:cBhvr>
                                    </p:animEffect>
                                  </p:childTnLst>
                                </p:cTn>
                              </p:par>
                              <p:par>
                                <p:cTn id="26" presetID="3" presetClass="entr" presetSubtype="10" fill="hold" nodeType="withEffect">
                                  <p:stCondLst>
                                    <p:cond delay="0"/>
                                  </p:stCondLst>
                                  <p:childTnLst>
                                    <p:set>
                                      <p:cBhvr>
                                        <p:cTn id="27" dur="1" fill="hold">
                                          <p:stCondLst>
                                            <p:cond delay="0"/>
                                          </p:stCondLst>
                                        </p:cTn>
                                        <p:tgtEl>
                                          <p:spTgt spid="34828"/>
                                        </p:tgtEl>
                                        <p:attrNameLst>
                                          <p:attrName>style.visibility</p:attrName>
                                        </p:attrNameLst>
                                      </p:cBhvr>
                                      <p:to>
                                        <p:strVal val="visible"/>
                                      </p:to>
                                    </p:set>
                                    <p:animEffect transition="in" filter="blinds(horizontal)">
                                      <p:cBhvr>
                                        <p:cTn id="28" dur="500"/>
                                        <p:tgtEl>
                                          <p:spTgt spid="348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4834"/>
                                        </p:tgtEl>
                                        <p:attrNameLst>
                                          <p:attrName>style.visibility</p:attrName>
                                        </p:attrNameLst>
                                      </p:cBhvr>
                                      <p:to>
                                        <p:strVal val="visible"/>
                                      </p:to>
                                    </p:set>
                                    <p:animEffect transition="in" filter="blinds(horizontal)">
                                      <p:cBhvr>
                                        <p:cTn id="33" dur="500"/>
                                        <p:tgtEl>
                                          <p:spTgt spid="3483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4835"/>
                                        </p:tgtEl>
                                        <p:attrNameLst>
                                          <p:attrName>style.visibility</p:attrName>
                                        </p:attrNameLst>
                                      </p:cBhvr>
                                      <p:to>
                                        <p:strVal val="visible"/>
                                      </p:to>
                                    </p:set>
                                    <p:animEffect transition="in" filter="blinds(horizontal)">
                                      <p:cBhvr>
                                        <p:cTn id="36" dur="500"/>
                                        <p:tgtEl>
                                          <p:spTgt spid="3483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537"/>
                                        </p:tgtEl>
                                        <p:attrNameLst>
                                          <p:attrName>style.visibility</p:attrName>
                                        </p:attrNameLst>
                                      </p:cBhvr>
                                      <p:to>
                                        <p:strVal val="visible"/>
                                      </p:to>
                                    </p:set>
                                    <p:animEffect transition="in" filter="fade">
                                      <p:cBhvr>
                                        <p:cTn id="46"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0" grpId="0"/>
      <p:bldP spid="34831" grpId="0"/>
      <p:bldP spid="348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074" y="838200"/>
            <a:ext cx="1457326" cy="246221"/>
          </a:xfrm>
          <a:prstGeom prst="rect">
            <a:avLst/>
          </a:prstGeom>
        </p:spPr>
        <p:txBody>
          <a:bodyPr wrap="square">
            <a:spAutoFit/>
          </a:bodyPr>
          <a:lstStyle/>
          <a:p>
            <a:pPr lvl="0"/>
            <a:r>
              <a:rPr lang="en-US" sz="1000" dirty="0" smtClean="0">
                <a:solidFill>
                  <a:srgbClr val="000000"/>
                </a:solidFill>
                <a:latin typeface="Arial" pitchFamily="34" charset="0"/>
                <a:cs typeface="Arial" pitchFamily="34" charset="0"/>
              </a:rPr>
              <a:t>MIT </a:t>
            </a:r>
            <a:r>
              <a:rPr lang="en-US" sz="1000" dirty="0" err="1" smtClean="0">
                <a:solidFill>
                  <a:srgbClr val="000000"/>
                </a:solidFill>
                <a:latin typeface="Arial" pitchFamily="34" charset="0"/>
                <a:cs typeface="Arial" pitchFamily="34" charset="0"/>
              </a:rPr>
              <a:t>OpenCourseWare</a:t>
            </a:r>
            <a:endParaRPr lang="en-US" sz="1000" dirty="0">
              <a:solidFill>
                <a:srgbClr val="000000"/>
              </a:solidFill>
              <a:latin typeface="Arial" pitchFamily="34" charset="0"/>
              <a:cs typeface="Arial" pitchFamily="34" charset="0"/>
            </a:endParaRPr>
          </a:p>
        </p:txBody>
      </p:sp>
      <p:sp>
        <p:nvSpPr>
          <p:cNvPr id="5" name="Rectangle 4"/>
          <p:cNvSpPr/>
          <p:nvPr/>
        </p:nvSpPr>
        <p:spPr>
          <a:xfrm>
            <a:off x="990600" y="990600"/>
            <a:ext cx="1219200" cy="246221"/>
          </a:xfrm>
          <a:prstGeom prst="rect">
            <a:avLst/>
          </a:prstGeom>
        </p:spPr>
        <p:txBody>
          <a:bodyPr wrap="square">
            <a:spAutoFit/>
          </a:bodyPr>
          <a:lstStyle/>
          <a:p>
            <a:r>
              <a:rPr lang="en-US" sz="1000" dirty="0" smtClean="0">
                <a:latin typeface="Arial" pitchFamily="34" charset="0"/>
                <a:cs typeface="Arial" pitchFamily="34" charset="0"/>
                <a:hlinkClick r:id="rId3"/>
              </a:rPr>
              <a:t>http://ocw.mit.edu</a:t>
            </a:r>
            <a:endParaRPr lang="en-US" sz="1000" dirty="0">
              <a:latin typeface="Arial" pitchFamily="34" charset="0"/>
              <a:cs typeface="Arial" pitchFamily="34" charset="0"/>
            </a:endParaRPr>
          </a:p>
        </p:txBody>
      </p:sp>
      <p:sp>
        <p:nvSpPr>
          <p:cNvPr id="6" name="Rectangle 5"/>
          <p:cNvSpPr/>
          <p:nvPr/>
        </p:nvSpPr>
        <p:spPr>
          <a:xfrm>
            <a:off x="914400" y="1905000"/>
            <a:ext cx="3886200" cy="276999"/>
          </a:xfrm>
          <a:prstGeom prst="rect">
            <a:avLst/>
          </a:prstGeom>
        </p:spPr>
        <p:txBody>
          <a:bodyPr wrap="square">
            <a:spAutoFit/>
          </a:bodyPr>
          <a:lstStyle/>
          <a:p>
            <a:r>
              <a:rPr lang="en-US" sz="1200" dirty="0">
                <a:latin typeface="Arial" pitchFamily="34" charset="0"/>
                <a:cs typeface="Arial" pitchFamily="34" charset="0"/>
              </a:rPr>
              <a:t>6.007 Electromagnetic Energy: From Motors to Lasers</a:t>
            </a:r>
          </a:p>
        </p:txBody>
      </p:sp>
      <p:sp>
        <p:nvSpPr>
          <p:cNvPr id="7" name="Rectangle 6"/>
          <p:cNvSpPr/>
          <p:nvPr/>
        </p:nvSpPr>
        <p:spPr>
          <a:xfrm>
            <a:off x="914400" y="2133600"/>
            <a:ext cx="870751" cy="246221"/>
          </a:xfrm>
          <a:prstGeom prst="rect">
            <a:avLst/>
          </a:prstGeom>
        </p:spPr>
        <p:txBody>
          <a:bodyPr wrap="none">
            <a:spAutoFit/>
          </a:bodyPr>
          <a:lstStyle/>
          <a:p>
            <a:r>
              <a:rPr lang="en-US" sz="1000" dirty="0">
                <a:latin typeface="Arial" pitchFamily="34" charset="0"/>
                <a:cs typeface="Arial" pitchFamily="34" charset="0"/>
              </a:rPr>
              <a:t>Spring 2011</a:t>
            </a:r>
          </a:p>
        </p:txBody>
      </p:sp>
      <p:sp>
        <p:nvSpPr>
          <p:cNvPr id="8" name="Rectangle 7"/>
          <p:cNvSpPr/>
          <p:nvPr/>
        </p:nvSpPr>
        <p:spPr>
          <a:xfrm>
            <a:off x="914400" y="3124200"/>
            <a:ext cx="5562600" cy="246221"/>
          </a:xfrm>
          <a:prstGeom prst="rect">
            <a:avLst/>
          </a:prstGeom>
        </p:spPr>
        <p:txBody>
          <a:bodyPr wrap="square">
            <a:spAutoFit/>
          </a:bodyPr>
          <a:lstStyle/>
          <a:p>
            <a:r>
              <a:rPr lang="en-US" sz="1000" dirty="0">
                <a:latin typeface="Arial" pitchFamily="34" charset="0"/>
                <a:cs typeface="Arial" pitchFamily="34" charset="0"/>
              </a:rPr>
              <a:t>For information about citing these materials or our Terms of Use, visit: </a:t>
            </a:r>
            <a:r>
              <a:rPr lang="en-US" sz="1000" dirty="0">
                <a:latin typeface="Arial" pitchFamily="34" charset="0"/>
                <a:cs typeface="Arial" pitchFamily="34" charset="0"/>
                <a:hlinkClick r:id="rId4"/>
              </a:rPr>
              <a:t>http://ocw.mit.edu/terms</a:t>
            </a:r>
            <a:r>
              <a:rPr lang="en-US" sz="1000" dirty="0">
                <a:latin typeface="Arial" pitchFamily="34" charset="0"/>
                <a:cs typeface="Arial" pitchFamily="34" charset="0"/>
              </a:rPr>
              <a:t>.</a:t>
            </a:r>
          </a:p>
        </p:txBody>
      </p:sp>
    </p:spTree>
    <p:extLst>
      <p:ext uri="{BB962C8B-B14F-4D97-AF65-F5344CB8AC3E}">
        <p14:creationId xmlns:p14="http://schemas.microsoft.com/office/powerpoint/2010/main" xmlns="" val="2157182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0825" y="60325"/>
            <a:ext cx="2971800" cy="3170099"/>
          </a:xfrm>
          <a:prstGeom prst="rect">
            <a:avLst/>
          </a:prstGeom>
          <a:noFill/>
          <a:ln w="9525">
            <a:noFill/>
            <a:miter lim="800000"/>
            <a:headEnd/>
            <a:tailEnd/>
          </a:ln>
        </p:spPr>
        <p:txBody>
          <a:bodyPr>
            <a:spAutoFit/>
          </a:bodyPr>
          <a:lstStyle/>
          <a:p>
            <a:pPr algn="ctr"/>
            <a:r>
              <a:rPr lang="en-US" i="1" dirty="0"/>
              <a:t>Today</a:t>
            </a:r>
            <a:br>
              <a:rPr lang="en-US" i="1" dirty="0"/>
            </a:br>
            <a:r>
              <a:rPr lang="en-US" sz="2000" i="1" dirty="0"/>
              <a:t>we will consider </a:t>
            </a:r>
          </a:p>
          <a:p>
            <a:pPr algn="ctr"/>
            <a:r>
              <a:rPr lang="en-US" sz="2000" i="1" dirty="0"/>
              <a:t>different methods of</a:t>
            </a:r>
          </a:p>
          <a:p>
            <a:pPr algn="ctr"/>
            <a:endParaRPr lang="en-US" sz="1200" i="1" dirty="0"/>
          </a:p>
          <a:p>
            <a:pPr algn="ctr"/>
            <a:r>
              <a:rPr lang="en-US" sz="2800" i="1" u="sng" dirty="0"/>
              <a:t>Energy Storage in</a:t>
            </a:r>
            <a:br>
              <a:rPr lang="en-US" sz="2800" i="1" u="sng" dirty="0"/>
            </a:br>
            <a:r>
              <a:rPr lang="en-US" sz="2800" i="1" u="sng" dirty="0"/>
              <a:t>Hybrid Vehicles</a:t>
            </a:r>
          </a:p>
          <a:p>
            <a:pPr algn="ctr"/>
            <a:endParaRPr lang="en-US" sz="1400" i="1" dirty="0"/>
          </a:p>
          <a:p>
            <a:pPr algn="ctr"/>
            <a:r>
              <a:rPr lang="en-US" sz="2000" i="1" dirty="0"/>
              <a:t>to solve the “mystery” of why gasoline is so efficient in storing energy</a:t>
            </a:r>
            <a:endParaRPr lang="en-US" i="1" u="sng" dirty="0"/>
          </a:p>
        </p:txBody>
      </p:sp>
      <p:sp>
        <p:nvSpPr>
          <p:cNvPr id="43019" name="Text Box 11"/>
          <p:cNvSpPr txBox="1">
            <a:spLocks noChangeArrowheads="1"/>
          </p:cNvSpPr>
          <p:nvPr/>
        </p:nvSpPr>
        <p:spPr bwMode="auto">
          <a:xfrm>
            <a:off x="965200" y="3452813"/>
            <a:ext cx="1095375" cy="369887"/>
          </a:xfrm>
          <a:prstGeom prst="rect">
            <a:avLst/>
          </a:prstGeom>
          <a:noFill/>
          <a:ln w="9525">
            <a:noFill/>
            <a:miter lim="800000"/>
            <a:headEnd/>
            <a:tailEnd/>
          </a:ln>
        </p:spPr>
        <p:txBody>
          <a:bodyPr wrap="none">
            <a:spAutoFit/>
          </a:bodyPr>
          <a:lstStyle/>
          <a:p>
            <a:r>
              <a:rPr lang="en-US" sz="1800" b="1" dirty="0"/>
              <a:t>Capacitor</a:t>
            </a:r>
          </a:p>
        </p:txBody>
      </p:sp>
      <p:sp>
        <p:nvSpPr>
          <p:cNvPr id="43020" name="Text Box 12"/>
          <p:cNvSpPr txBox="1">
            <a:spLocks noChangeArrowheads="1"/>
          </p:cNvSpPr>
          <p:nvPr/>
        </p:nvSpPr>
        <p:spPr bwMode="auto">
          <a:xfrm>
            <a:off x="4038600" y="3441700"/>
            <a:ext cx="890587" cy="369888"/>
          </a:xfrm>
          <a:prstGeom prst="rect">
            <a:avLst/>
          </a:prstGeom>
          <a:noFill/>
          <a:ln w="9525">
            <a:noFill/>
            <a:miter lim="800000"/>
            <a:headEnd/>
            <a:tailEnd/>
          </a:ln>
        </p:spPr>
        <p:txBody>
          <a:bodyPr wrap="none">
            <a:spAutoFit/>
          </a:bodyPr>
          <a:lstStyle/>
          <a:p>
            <a:r>
              <a:rPr lang="en-US" sz="1800" b="1" dirty="0"/>
              <a:t>Battery</a:t>
            </a:r>
          </a:p>
        </p:txBody>
      </p:sp>
      <p:sp>
        <p:nvSpPr>
          <p:cNvPr id="43021" name="Text Box 13"/>
          <p:cNvSpPr txBox="1">
            <a:spLocks noChangeArrowheads="1"/>
          </p:cNvSpPr>
          <p:nvPr/>
        </p:nvSpPr>
        <p:spPr bwMode="auto">
          <a:xfrm>
            <a:off x="7086600" y="3429000"/>
            <a:ext cx="1055687" cy="366713"/>
          </a:xfrm>
          <a:prstGeom prst="rect">
            <a:avLst/>
          </a:prstGeom>
          <a:noFill/>
          <a:ln w="9525">
            <a:noFill/>
            <a:miter lim="800000"/>
            <a:headEnd/>
            <a:tailEnd/>
          </a:ln>
        </p:spPr>
        <p:txBody>
          <a:bodyPr wrap="none">
            <a:spAutoFit/>
          </a:bodyPr>
          <a:lstStyle/>
          <a:p>
            <a:r>
              <a:rPr lang="en-US" sz="1800" b="1" dirty="0"/>
              <a:t>Gasoline</a:t>
            </a:r>
          </a:p>
        </p:txBody>
      </p:sp>
      <p:sp>
        <p:nvSpPr>
          <p:cNvPr id="12" name="Text Box 13"/>
          <p:cNvSpPr txBox="1">
            <a:spLocks noChangeArrowheads="1"/>
          </p:cNvSpPr>
          <p:nvPr/>
        </p:nvSpPr>
        <p:spPr bwMode="auto">
          <a:xfrm>
            <a:off x="7113588" y="3727450"/>
            <a:ext cx="1862137" cy="369888"/>
          </a:xfrm>
          <a:prstGeom prst="rect">
            <a:avLst/>
          </a:prstGeom>
          <a:noFill/>
          <a:ln w="9525">
            <a:noFill/>
            <a:miter lim="800000"/>
            <a:headEnd/>
            <a:tailEnd/>
          </a:ln>
        </p:spPr>
        <p:txBody>
          <a:bodyPr wrap="none">
            <a:spAutoFit/>
          </a:bodyPr>
          <a:lstStyle/>
          <a:p>
            <a:r>
              <a:rPr lang="en-US" sz="1800"/>
              <a:t>1 gallon : 40 kW-h</a:t>
            </a:r>
          </a:p>
        </p:txBody>
      </p:sp>
      <p:sp>
        <p:nvSpPr>
          <p:cNvPr id="13" name="Text Box 14"/>
          <p:cNvSpPr txBox="1">
            <a:spLocks noChangeArrowheads="1"/>
          </p:cNvSpPr>
          <p:nvPr/>
        </p:nvSpPr>
        <p:spPr bwMode="auto">
          <a:xfrm>
            <a:off x="7899400" y="3975100"/>
            <a:ext cx="1081088" cy="366713"/>
          </a:xfrm>
          <a:prstGeom prst="rect">
            <a:avLst/>
          </a:prstGeom>
          <a:noFill/>
          <a:ln w="9525">
            <a:noFill/>
            <a:miter lim="800000"/>
            <a:headEnd/>
            <a:tailEnd/>
          </a:ln>
        </p:spPr>
        <p:txBody>
          <a:bodyPr wrap="none">
            <a:spAutoFit/>
          </a:bodyPr>
          <a:lstStyle/>
          <a:p>
            <a:r>
              <a:rPr lang="en-US" sz="1800"/>
              <a:t>: 2.75 kg</a:t>
            </a:r>
          </a:p>
        </p:txBody>
      </p:sp>
      <p:sp>
        <p:nvSpPr>
          <p:cNvPr id="14" name="Text Box 15"/>
          <p:cNvSpPr txBox="1">
            <a:spLocks noChangeArrowheads="1"/>
          </p:cNvSpPr>
          <p:nvPr/>
        </p:nvSpPr>
        <p:spPr bwMode="auto">
          <a:xfrm>
            <a:off x="4038600" y="3727450"/>
            <a:ext cx="2339975" cy="366713"/>
          </a:xfrm>
          <a:prstGeom prst="rect">
            <a:avLst/>
          </a:prstGeom>
          <a:noFill/>
          <a:ln w="9525">
            <a:noFill/>
            <a:miter lim="800000"/>
            <a:headEnd/>
            <a:tailEnd/>
          </a:ln>
        </p:spPr>
        <p:txBody>
          <a:bodyPr wrap="none">
            <a:spAutoFit/>
          </a:bodyPr>
          <a:lstStyle/>
          <a:p>
            <a:r>
              <a:rPr lang="en-US" sz="1800"/>
              <a:t>Prius NiMH: 1.8 kW-h</a:t>
            </a:r>
          </a:p>
        </p:txBody>
      </p:sp>
      <p:sp>
        <p:nvSpPr>
          <p:cNvPr id="15" name="Text Box 16"/>
          <p:cNvSpPr txBox="1">
            <a:spLocks noChangeArrowheads="1"/>
          </p:cNvSpPr>
          <p:nvPr/>
        </p:nvSpPr>
        <p:spPr bwMode="auto">
          <a:xfrm>
            <a:off x="5094288" y="3976688"/>
            <a:ext cx="876300" cy="366712"/>
          </a:xfrm>
          <a:prstGeom prst="rect">
            <a:avLst/>
          </a:prstGeom>
          <a:noFill/>
          <a:ln w="9525">
            <a:noFill/>
            <a:miter lim="800000"/>
            <a:headEnd/>
            <a:tailEnd/>
          </a:ln>
        </p:spPr>
        <p:txBody>
          <a:bodyPr wrap="none">
            <a:spAutoFit/>
          </a:bodyPr>
          <a:lstStyle/>
          <a:p>
            <a:r>
              <a:rPr lang="en-US" sz="1800"/>
              <a:t>: 52 kg</a:t>
            </a:r>
          </a:p>
        </p:txBody>
      </p:sp>
      <p:pic>
        <p:nvPicPr>
          <p:cNvPr id="17" name="Picture 16" descr="Cell copy.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67722" y="4641541"/>
            <a:ext cx="2752078" cy="2064059"/>
          </a:xfrm>
          <a:prstGeom prst="rect">
            <a:avLst/>
          </a:prstGeom>
        </p:spPr>
      </p:pic>
      <p:pic>
        <p:nvPicPr>
          <p:cNvPr id="18" name="Picture 17" descr="gasoline.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126170">
            <a:off x="5759191" y="4351681"/>
            <a:ext cx="3302719" cy="2477039"/>
          </a:xfrm>
          <a:prstGeom prst="rect">
            <a:avLst/>
          </a:prstGeom>
        </p:spPr>
      </p:pic>
      <p:sp>
        <p:nvSpPr>
          <p:cNvPr id="20" name="Text Box 11"/>
          <p:cNvSpPr txBox="1">
            <a:spLocks noChangeArrowheads="1"/>
          </p:cNvSpPr>
          <p:nvPr/>
        </p:nvSpPr>
        <p:spPr bwMode="auto">
          <a:xfrm>
            <a:off x="4572000" y="2819400"/>
            <a:ext cx="2557035" cy="307777"/>
          </a:xfrm>
          <a:prstGeom prst="rect">
            <a:avLst/>
          </a:prstGeom>
          <a:noFill/>
          <a:ln w="9525">
            <a:noFill/>
            <a:miter lim="800000"/>
            <a:headEnd/>
            <a:tailEnd/>
          </a:ln>
        </p:spPr>
        <p:txBody>
          <a:bodyPr wrap="none">
            <a:spAutoFit/>
          </a:bodyPr>
          <a:lstStyle/>
          <a:p>
            <a:r>
              <a:rPr lang="en-US" sz="1400" dirty="0" smtClean="0">
                <a:latin typeface="Trebuchet MS"/>
                <a:cs typeface="Trebuchet MS"/>
              </a:rPr>
              <a:t>Image is in the public domain</a:t>
            </a:r>
            <a:endParaRPr lang="en-US" sz="1400" dirty="0">
              <a:latin typeface="Trebuchet MS"/>
              <a:cs typeface="Trebuchet MS"/>
            </a:endParaRPr>
          </a:p>
        </p:txBody>
      </p:sp>
      <p:pic>
        <p:nvPicPr>
          <p:cNvPr id="2" name="Picture 1"/>
          <p:cNvPicPr>
            <a:picLocks noChangeAspect="1"/>
          </p:cNvPicPr>
          <p:nvPr/>
        </p:nvPicPr>
        <p:blipFill>
          <a:blip r:embed="rId4" cstate="print"/>
          <a:stretch>
            <a:fillRect/>
          </a:stretch>
        </p:blipFill>
        <p:spPr>
          <a:xfrm>
            <a:off x="3810000" y="457200"/>
            <a:ext cx="4482488" cy="2362200"/>
          </a:xfrm>
          <a:prstGeom prst="rect">
            <a:avLst/>
          </a:prstGeom>
        </p:spPr>
      </p:pic>
      <p:pic>
        <p:nvPicPr>
          <p:cNvPr id="4" name="Picture 3"/>
          <p:cNvPicPr>
            <a:picLocks noChangeAspect="1"/>
          </p:cNvPicPr>
          <p:nvPr/>
        </p:nvPicPr>
        <p:blipFill rotWithShape="1">
          <a:blip r:embed="rId5" cstate="print"/>
          <a:srcRect r="45" b="68"/>
          <a:stretch/>
        </p:blipFill>
        <p:spPr>
          <a:xfrm>
            <a:off x="228600" y="4267200"/>
            <a:ext cx="2866663" cy="2050836"/>
          </a:xfrm>
          <a:prstGeom prst="rect">
            <a:avLst/>
          </a:prstGeom>
        </p:spPr>
      </p:pic>
      <p:sp>
        <p:nvSpPr>
          <p:cNvPr id="21" name="Text Box 11"/>
          <p:cNvSpPr txBox="1">
            <a:spLocks noChangeArrowheads="1"/>
          </p:cNvSpPr>
          <p:nvPr/>
        </p:nvSpPr>
        <p:spPr bwMode="auto">
          <a:xfrm>
            <a:off x="228600" y="6248400"/>
            <a:ext cx="2557035" cy="307777"/>
          </a:xfrm>
          <a:prstGeom prst="rect">
            <a:avLst/>
          </a:prstGeom>
          <a:noFill/>
          <a:ln w="9525">
            <a:noFill/>
            <a:miter lim="800000"/>
            <a:headEnd/>
            <a:tailEnd/>
          </a:ln>
        </p:spPr>
        <p:txBody>
          <a:bodyPr wrap="none">
            <a:spAutoFit/>
          </a:bodyPr>
          <a:lstStyle/>
          <a:p>
            <a:r>
              <a:rPr lang="en-US" sz="1400" dirty="0" smtClean="0">
                <a:latin typeface="Trebuchet MS"/>
                <a:cs typeface="Trebuchet MS"/>
              </a:rPr>
              <a:t>Image is in the public domain</a:t>
            </a:r>
            <a:endParaRPr lang="en-US" sz="14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blinds(horizontal)">
                                      <p:cBhvr>
                                        <p:cTn id="7" dur="500"/>
                                        <p:tgtEl>
                                          <p:spTgt spid="430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020"/>
                                        </p:tgtEl>
                                        <p:attrNameLst>
                                          <p:attrName>style.visibility</p:attrName>
                                        </p:attrNameLst>
                                      </p:cBhvr>
                                      <p:to>
                                        <p:strVal val="visible"/>
                                      </p:to>
                                    </p:set>
                                    <p:animEffect transition="in" filter="blinds(horizontal)">
                                      <p:cBhvr>
                                        <p:cTn id="10" dur="500"/>
                                        <p:tgtEl>
                                          <p:spTgt spid="430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3021"/>
                                        </p:tgtEl>
                                        <p:attrNameLst>
                                          <p:attrName>style.visibility</p:attrName>
                                        </p:attrNameLst>
                                      </p:cBhvr>
                                      <p:to>
                                        <p:strVal val="visible"/>
                                      </p:to>
                                    </p:set>
                                    <p:animEffect transition="in" filter="blinds(horizontal)">
                                      <p:cBhvr>
                                        <p:cTn id="13" dur="500"/>
                                        <p:tgtEl>
                                          <p:spTgt spid="430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p:bldP spid="43020" grpId="0"/>
      <p:bldP spid="43021" grpId="0"/>
      <p:bldP spid="12" grpId="0"/>
      <p:bldP spid="13" grpId="0"/>
      <p:bldP spid="14" grpId="0"/>
      <p:bldP spid="15"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3"/>
          <p:cNvSpPr txBox="1">
            <a:spLocks noChangeArrowheads="1"/>
          </p:cNvSpPr>
          <p:nvPr/>
        </p:nvSpPr>
        <p:spPr bwMode="auto">
          <a:xfrm>
            <a:off x="717550" y="1104900"/>
            <a:ext cx="7708900" cy="5772150"/>
          </a:xfrm>
          <a:prstGeom prst="rect">
            <a:avLst/>
          </a:prstGeom>
          <a:noFill/>
          <a:ln w="9525">
            <a:noFill/>
            <a:miter lim="800000"/>
            <a:headEnd/>
            <a:tailEnd/>
          </a:ln>
        </p:spPr>
        <p:txBody>
          <a:bodyPr>
            <a:spAutoFit/>
          </a:bodyPr>
          <a:lstStyle/>
          <a:p>
            <a:pPr eaLnBrk="0" hangingPunct="0">
              <a:spcBef>
                <a:spcPct val="30000"/>
              </a:spcBef>
            </a:pPr>
            <a:r>
              <a:rPr lang="en-US" sz="1600" dirty="0">
                <a:latin typeface="Trebuchet MS" charset="0"/>
              </a:rPr>
              <a:t>When motor turns it generates “Back EMF”</a:t>
            </a:r>
          </a:p>
          <a:p>
            <a:pPr eaLnBrk="0" hangingPunct="0">
              <a:spcBef>
                <a:spcPct val="30000"/>
              </a:spcBef>
              <a:buFont typeface="Arial" charset="0"/>
              <a:buChar char="•"/>
            </a:pPr>
            <a:r>
              <a:rPr lang="en-US" sz="1600" dirty="0">
                <a:latin typeface="Trebuchet MS" charset="0"/>
              </a:rPr>
              <a:t> </a:t>
            </a:r>
            <a:r>
              <a:rPr lang="en-US" sz="1600" u="sng" dirty="0">
                <a:latin typeface="Trebuchet MS" charset="0"/>
              </a:rPr>
              <a:t>The 1</a:t>
            </a:r>
            <a:r>
              <a:rPr lang="en-US" sz="1600" u="sng" baseline="30000" dirty="0">
                <a:latin typeface="Trebuchet MS" charset="0"/>
              </a:rPr>
              <a:t>st</a:t>
            </a:r>
            <a:r>
              <a:rPr lang="en-US" sz="1600" u="sng" dirty="0">
                <a:latin typeface="Trebuchet MS" charset="0"/>
              </a:rPr>
              <a:t> Law requires </a:t>
            </a:r>
            <a:r>
              <a:rPr lang="en-US" sz="1600" dirty="0">
                <a:latin typeface="Trebuchet MS" charset="0"/>
              </a:rPr>
              <a:t>that any contraption that can be used as an electromechanical actuator can use its actuation to generate EM fields:</a:t>
            </a:r>
            <a:br>
              <a:rPr lang="en-US" sz="1600" dirty="0">
                <a:latin typeface="Trebuchet MS" charset="0"/>
              </a:rPr>
            </a:br>
            <a:r>
              <a:rPr lang="en-US" sz="1600" dirty="0">
                <a:latin typeface="Trebuchet MS" charset="0"/>
              </a:rPr>
              <a:t>	- a motor can also be used as a generator.</a:t>
            </a:r>
            <a:r>
              <a:rPr lang="en-US" sz="1600" dirty="0">
                <a:latin typeface="Trebuchet MS" charset="0"/>
                <a:sym typeface="Wingdings" charset="2"/>
              </a:rPr>
              <a:t/>
            </a:r>
            <a:br>
              <a:rPr lang="en-US" sz="1600" dirty="0">
                <a:latin typeface="Trebuchet MS" charset="0"/>
                <a:sym typeface="Wingdings" charset="2"/>
              </a:rPr>
            </a:br>
            <a:r>
              <a:rPr lang="en-US" sz="1600" dirty="0">
                <a:latin typeface="Trebuchet MS" charset="0"/>
                <a:sym typeface="Wingdings" charset="2"/>
              </a:rPr>
              <a:t>	- a loudspeaker </a:t>
            </a:r>
            <a:r>
              <a:rPr lang="en-US" sz="1600" dirty="0">
                <a:latin typeface="Trebuchet MS" charset="0"/>
              </a:rPr>
              <a:t>can also be used as a </a:t>
            </a:r>
            <a:r>
              <a:rPr lang="en-US" sz="1600" dirty="0">
                <a:latin typeface="Trebuchet MS" charset="0"/>
                <a:sym typeface="Wingdings" charset="2"/>
              </a:rPr>
              <a:t>microphone</a:t>
            </a:r>
          </a:p>
          <a:p>
            <a:pPr eaLnBrk="0" hangingPunct="0">
              <a:spcBef>
                <a:spcPct val="30000"/>
              </a:spcBef>
            </a:pPr>
            <a:endParaRPr lang="en-US" sz="1600" dirty="0">
              <a:latin typeface="Trebuchet MS" charset="0"/>
              <a:sym typeface="Wingdings" charset="2"/>
            </a:endParaRPr>
          </a:p>
          <a:p>
            <a:pPr eaLnBrk="0" hangingPunct="0">
              <a:spcBef>
                <a:spcPct val="30000"/>
              </a:spcBef>
              <a:buFont typeface="Arial" charset="0"/>
              <a:buChar char="•"/>
            </a:pPr>
            <a:r>
              <a:rPr lang="en-US" sz="1600" dirty="0">
                <a:latin typeface="Trebuchet MS" charset="0"/>
                <a:sym typeface="Wingdings" charset="2"/>
              </a:rPr>
              <a:t> Torque of a motor = motor constant × motor current</a:t>
            </a:r>
          </a:p>
          <a:p>
            <a:pPr eaLnBrk="0" hangingPunct="0">
              <a:spcBef>
                <a:spcPct val="30000"/>
              </a:spcBef>
            </a:pPr>
            <a:endParaRPr lang="en-US" sz="1600" dirty="0">
              <a:latin typeface="Trebuchet MS" charset="0"/>
              <a:sym typeface="Wingdings" charset="2"/>
            </a:endParaRPr>
          </a:p>
          <a:p>
            <a:pPr eaLnBrk="0" hangingPunct="0">
              <a:spcBef>
                <a:spcPct val="30000"/>
              </a:spcBef>
              <a:buFont typeface="Arial" charset="0"/>
              <a:buChar char="•"/>
            </a:pPr>
            <a:r>
              <a:rPr lang="en-US" sz="1600" dirty="0">
                <a:latin typeface="Trebuchet MS" charset="0"/>
                <a:sym typeface="Wingdings" charset="2"/>
              </a:rPr>
              <a:t> When frictional torque in a motor equals the </a:t>
            </a:r>
            <a:r>
              <a:rPr lang="en-US" sz="1600" dirty="0" err="1">
                <a:latin typeface="Trebuchet MS" charset="0"/>
                <a:sym typeface="Wingdings" charset="2"/>
              </a:rPr>
              <a:t>morque</a:t>
            </a:r>
            <a:r>
              <a:rPr lang="en-US" sz="1600" dirty="0">
                <a:latin typeface="Trebuchet MS" charset="0"/>
                <a:sym typeface="Wingdings" charset="2"/>
              </a:rPr>
              <a:t> from the Lorentz force inside the motor, the net torque is zero and a steady operation is achieved. </a:t>
            </a:r>
          </a:p>
          <a:p>
            <a:pPr eaLnBrk="0" hangingPunct="0">
              <a:spcBef>
                <a:spcPct val="30000"/>
              </a:spcBef>
            </a:pPr>
            <a:r>
              <a:rPr lang="en-US" sz="1600" dirty="0">
                <a:latin typeface="Trebuchet MS" charset="0"/>
                <a:sym typeface="Wingdings" charset="2"/>
              </a:rPr>
              <a:t>Frictional Torque = constant × angular velocity</a:t>
            </a:r>
          </a:p>
          <a:p>
            <a:pPr eaLnBrk="0" hangingPunct="0">
              <a:spcBef>
                <a:spcPct val="30000"/>
              </a:spcBef>
            </a:pPr>
            <a:endParaRPr lang="en-US" sz="1600" dirty="0">
              <a:latin typeface="Trebuchet MS" charset="0"/>
              <a:sym typeface="Wingdings" charset="2"/>
            </a:endParaRPr>
          </a:p>
          <a:p>
            <a:pPr eaLnBrk="0" hangingPunct="0">
              <a:spcBef>
                <a:spcPct val="30000"/>
              </a:spcBef>
              <a:buFont typeface="Arial" charset="0"/>
              <a:buChar char="•"/>
            </a:pPr>
            <a:r>
              <a:rPr lang="en-US" sz="1600" dirty="0">
                <a:latin typeface="Trebuchet MS" charset="0"/>
                <a:sym typeface="Wingdings" charset="2"/>
              </a:rPr>
              <a:t> Operated at CONSTANT CURRENT – motors have steady </a:t>
            </a:r>
            <a:r>
              <a:rPr lang="en-US" sz="1600" dirty="0" smtClean="0">
                <a:latin typeface="Trebuchet MS" charset="0"/>
                <a:sym typeface="Wingdings" charset="2"/>
              </a:rPr>
              <a:t>torque</a:t>
            </a:r>
            <a:endParaRPr lang="en-US" sz="1600" dirty="0">
              <a:latin typeface="Trebuchet MS" charset="0"/>
              <a:sym typeface="Wingdings" charset="2"/>
            </a:endParaRPr>
          </a:p>
          <a:p>
            <a:pPr eaLnBrk="0" hangingPunct="0">
              <a:spcBef>
                <a:spcPct val="30000"/>
              </a:spcBef>
              <a:buFont typeface="Arial" charset="0"/>
              <a:buChar char="•"/>
            </a:pPr>
            <a:r>
              <a:rPr lang="en-US" sz="1600" dirty="0">
                <a:latin typeface="Trebuchet MS" charset="0"/>
                <a:sym typeface="Wingdings" charset="2"/>
              </a:rPr>
              <a:t> </a:t>
            </a:r>
            <a:r>
              <a:rPr lang="en-US" sz="1600" dirty="0" smtClean="0">
                <a:latin typeface="Trebuchet MS" charset="0"/>
                <a:sym typeface="Wingdings" charset="2"/>
              </a:rPr>
              <a:t>Operated </a:t>
            </a:r>
            <a:r>
              <a:rPr lang="en-US" sz="1600" dirty="0">
                <a:latin typeface="Trebuchet MS" charset="0"/>
                <a:sym typeface="Wingdings" charset="2"/>
              </a:rPr>
              <a:t>at CONSTANT VOLTAGE – motors have steady </a:t>
            </a:r>
            <a:r>
              <a:rPr lang="en-US" sz="1600" dirty="0" smtClean="0">
                <a:latin typeface="Trebuchet MS" charset="0"/>
                <a:sym typeface="Wingdings" charset="2"/>
              </a:rPr>
              <a:t>angular velocity</a:t>
            </a:r>
            <a:endParaRPr lang="en-US" sz="1600" dirty="0">
              <a:latin typeface="Trebuchet MS" charset="0"/>
              <a:sym typeface="Wingdings" charset="2"/>
            </a:endParaRPr>
          </a:p>
          <a:p>
            <a:pPr eaLnBrk="0" hangingPunct="0">
              <a:spcBef>
                <a:spcPct val="30000"/>
              </a:spcBef>
            </a:pPr>
            <a:endParaRPr lang="en-US" sz="1600" dirty="0">
              <a:latin typeface="Trebuchet MS" charset="0"/>
              <a:sym typeface="Wingdings" charset="2"/>
            </a:endParaRPr>
          </a:p>
          <a:p>
            <a:pPr eaLnBrk="0" hangingPunct="0">
              <a:spcBef>
                <a:spcPct val="30000"/>
              </a:spcBef>
              <a:buFont typeface="Arial" charset="0"/>
              <a:buChar char="•"/>
            </a:pPr>
            <a:r>
              <a:rPr lang="en-US" sz="1600" dirty="0">
                <a:latin typeface="Trebuchet MS" charset="0"/>
              </a:rPr>
              <a:t> Energy stored in 1 gallons of gasoline is 35 kW-hr (or rounding-up 40 kW-hr)</a:t>
            </a:r>
          </a:p>
          <a:p>
            <a:pPr eaLnBrk="0" hangingPunct="0">
              <a:spcBef>
                <a:spcPct val="30000"/>
              </a:spcBef>
              <a:buFont typeface="Arial" charset="0"/>
              <a:buChar char="•"/>
            </a:pPr>
            <a:r>
              <a:rPr lang="en-US" sz="1600" dirty="0">
                <a:latin typeface="Trebuchet MS" charset="0"/>
              </a:rPr>
              <a:t> Electric vehicles are more economical per mile traveled, however, they can travel fewer miles since the batteries store less energy per kg than fuel does</a:t>
            </a:r>
          </a:p>
          <a:p>
            <a:pPr eaLnBrk="0" hangingPunct="0">
              <a:spcBef>
                <a:spcPct val="30000"/>
              </a:spcBef>
            </a:pPr>
            <a:endParaRPr lang="en-US" sz="1600" dirty="0">
              <a:latin typeface="Trebuchet MS" charset="0"/>
            </a:endParaRPr>
          </a:p>
        </p:txBody>
      </p:sp>
      <p:pic>
        <p:nvPicPr>
          <p:cNvPr id="50179" name="Picture 12" descr="latex-image-1.pdf"/>
          <p:cNvPicPr>
            <a:picLocks noChangeAspect="1"/>
          </p:cNvPicPr>
          <p:nvPr/>
        </p:nvPicPr>
        <p:blipFill>
          <a:blip r:embed="rId2" cstate="print"/>
          <a:srcRect/>
          <a:stretch>
            <a:fillRect/>
          </a:stretch>
        </p:blipFill>
        <p:spPr bwMode="auto">
          <a:xfrm>
            <a:off x="6053138" y="2844800"/>
            <a:ext cx="1198562" cy="263525"/>
          </a:xfrm>
          <a:prstGeom prst="rect">
            <a:avLst/>
          </a:prstGeom>
          <a:noFill/>
          <a:ln w="9525">
            <a:noFill/>
            <a:miter lim="800000"/>
            <a:headEnd/>
            <a:tailEnd/>
          </a:ln>
        </p:spPr>
      </p:pic>
      <p:pic>
        <p:nvPicPr>
          <p:cNvPr id="50180" name="Picture 16"/>
          <p:cNvPicPr>
            <a:picLocks noChangeAspect="1"/>
          </p:cNvPicPr>
          <p:nvPr/>
        </p:nvPicPr>
        <p:blipFill>
          <a:blip r:embed="rId3" cstate="print"/>
          <a:srcRect/>
          <a:stretch>
            <a:fillRect/>
          </a:stretch>
        </p:blipFill>
        <p:spPr bwMode="auto">
          <a:xfrm>
            <a:off x="6089650" y="3941763"/>
            <a:ext cx="1212850" cy="438150"/>
          </a:xfrm>
          <a:prstGeom prst="rect">
            <a:avLst/>
          </a:prstGeom>
          <a:noFill/>
          <a:ln w="9525">
            <a:noFill/>
            <a:miter lim="800000"/>
            <a:headEnd/>
            <a:tailEnd/>
          </a:ln>
        </p:spPr>
      </p:pic>
      <p:sp>
        <p:nvSpPr>
          <p:cNvPr id="50181" name="TextBox 4"/>
          <p:cNvSpPr txBox="1">
            <a:spLocks noChangeArrowheads="1"/>
          </p:cNvSpPr>
          <p:nvPr/>
        </p:nvSpPr>
        <p:spPr bwMode="auto">
          <a:xfrm>
            <a:off x="762000" y="609600"/>
            <a:ext cx="4429674" cy="369332"/>
          </a:xfrm>
          <a:prstGeom prst="rect">
            <a:avLst/>
          </a:prstGeom>
          <a:noFill/>
          <a:ln w="9525">
            <a:noFill/>
            <a:miter lim="800000"/>
            <a:headEnd/>
            <a:tailEnd/>
          </a:ln>
        </p:spPr>
        <p:txBody>
          <a:bodyPr wrap="none">
            <a:spAutoFit/>
          </a:bodyPr>
          <a:lstStyle/>
          <a:p>
            <a:r>
              <a:rPr lang="en-US" dirty="0" smtClean="0">
                <a:latin typeface="Chalkduster" charset="0"/>
              </a:rPr>
              <a:t>A REVIEW OF YESTERDAY’S LECTURE</a:t>
            </a:r>
            <a:endParaRPr lang="en-US" dirty="0">
              <a:latin typeface="Chalkduster" charset="0"/>
            </a:endParaRPr>
          </a:p>
        </p:txBody>
      </p:sp>
      <p:pic>
        <p:nvPicPr>
          <p:cNvPr id="6" name="Picture 2"/>
          <p:cNvPicPr>
            <a:picLocks noChangeAspect="1" noChangeArrowheads="1"/>
          </p:cNvPicPr>
          <p:nvPr/>
        </p:nvPicPr>
        <p:blipFill>
          <a:blip r:embed="rId4" cstate="print"/>
          <a:srcRect/>
          <a:stretch>
            <a:fillRect/>
          </a:stretch>
        </p:blipFill>
        <p:spPr bwMode="auto">
          <a:xfrm>
            <a:off x="5181600" y="1051035"/>
            <a:ext cx="1600200" cy="358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63575"/>
            <a:ext cx="9144000" cy="2057400"/>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 name="TextBox 1"/>
          <p:cNvSpPr txBox="1"/>
          <p:nvPr/>
        </p:nvSpPr>
        <p:spPr>
          <a:xfrm>
            <a:off x="381000" y="76200"/>
            <a:ext cx="8534400" cy="6093976"/>
          </a:xfrm>
          <a:prstGeom prst="rect">
            <a:avLst/>
          </a:prstGeom>
          <a:noFill/>
        </p:spPr>
        <p:txBody>
          <a:bodyPr>
            <a:spAutoFit/>
          </a:bodyPr>
          <a:lstStyle/>
          <a:p>
            <a:r>
              <a:rPr lang="en-US" sz="2400" u="sng" dirty="0">
                <a:latin typeface="Calibri" charset="0"/>
              </a:rPr>
              <a:t>Hypothetical Gas-Powered Go-Cart:</a:t>
            </a:r>
          </a:p>
          <a:p>
            <a:endParaRPr lang="en-US" sz="2400" u="sng" dirty="0">
              <a:latin typeface="Calibri" charset="0"/>
            </a:endParaRPr>
          </a:p>
          <a:p>
            <a:r>
              <a:rPr lang="en-US" dirty="0">
                <a:latin typeface="Calibri" charset="0"/>
              </a:rPr>
              <a:t>Let’s make a comparison to a similar go-cart powered by a reasonably sized gasoline engine and gas tank.  Let’s replace the 36 pounds of batteries by a gas tank that holds </a:t>
            </a:r>
            <a:br>
              <a:rPr lang="en-US" dirty="0">
                <a:latin typeface="Calibri" charset="0"/>
              </a:rPr>
            </a:br>
            <a:r>
              <a:rPr lang="en-US" dirty="0">
                <a:latin typeface="Calibri" charset="0"/>
              </a:rPr>
              <a:t>36 pounds of gasoline. </a:t>
            </a:r>
          </a:p>
          <a:p>
            <a:r>
              <a:rPr lang="en-US" dirty="0">
                <a:latin typeface="Calibri" charset="0"/>
              </a:rPr>
              <a:t>	-  Gasoline weighs 6 pounds per gallon, </a:t>
            </a:r>
          </a:p>
          <a:p>
            <a:r>
              <a:rPr lang="en-US" dirty="0">
                <a:latin typeface="Calibri" charset="0"/>
              </a:rPr>
              <a:t>	-  Gasoline stores 40,000 Watt-hours of heat energy per gallon.  That is, if you </a:t>
            </a:r>
            <a:br>
              <a:rPr lang="en-US" dirty="0">
                <a:latin typeface="Calibri" charset="0"/>
              </a:rPr>
            </a:br>
            <a:r>
              <a:rPr lang="en-US" dirty="0">
                <a:latin typeface="Calibri" charset="0"/>
              </a:rPr>
              <a:t>	    burned a gallon of gasoline, you would get 40,000 Watt-hours worth of heat.   </a:t>
            </a:r>
            <a:br>
              <a:rPr lang="en-US" dirty="0">
                <a:latin typeface="Calibri" charset="0"/>
              </a:rPr>
            </a:br>
            <a:r>
              <a:rPr lang="en-US" dirty="0">
                <a:latin typeface="Calibri" charset="0"/>
              </a:rPr>
              <a:t>	</a:t>
            </a:r>
          </a:p>
          <a:p>
            <a:r>
              <a:rPr lang="en-US" dirty="0">
                <a:latin typeface="Calibri" charset="0"/>
              </a:rPr>
              <a:t> </a:t>
            </a:r>
            <a:br>
              <a:rPr lang="en-US" dirty="0">
                <a:latin typeface="Calibri" charset="0"/>
              </a:rPr>
            </a:br>
            <a:r>
              <a:rPr lang="en-US" dirty="0">
                <a:latin typeface="Calibri" charset="0"/>
              </a:rPr>
              <a:t>How many joules are stored in a gallon</a:t>
            </a:r>
          </a:p>
          <a:p>
            <a:r>
              <a:rPr lang="en-US" dirty="0">
                <a:latin typeface="Calibri" charset="0"/>
              </a:rPr>
              <a:t>of gasoline?                                                                                    144,000,000 J</a:t>
            </a:r>
          </a:p>
          <a:p>
            <a:r>
              <a:rPr lang="en-US" dirty="0">
                <a:latin typeface="Calibri" charset="0"/>
              </a:rPr>
              <a:t>  </a:t>
            </a:r>
            <a:br>
              <a:rPr lang="en-US" dirty="0">
                <a:latin typeface="Calibri" charset="0"/>
              </a:rPr>
            </a:br>
            <a:r>
              <a:rPr lang="en-US" dirty="0">
                <a:latin typeface="Calibri" charset="0"/>
              </a:rPr>
              <a:t>How many gallons of gas are stored in the </a:t>
            </a:r>
          </a:p>
          <a:p>
            <a:r>
              <a:rPr lang="en-US" dirty="0">
                <a:latin typeface="Calibri" charset="0"/>
              </a:rPr>
              <a:t>hypothetical go-cart gas tank?                                                    6 gallons </a:t>
            </a:r>
          </a:p>
          <a:p>
            <a:r>
              <a:rPr lang="en-US" dirty="0">
                <a:latin typeface="Calibri" charset="0"/>
              </a:rPr>
              <a:t>  </a:t>
            </a:r>
            <a:br>
              <a:rPr lang="en-US" dirty="0">
                <a:latin typeface="Calibri" charset="0"/>
              </a:rPr>
            </a:br>
            <a:r>
              <a:rPr lang="en-US" dirty="0">
                <a:latin typeface="Calibri" charset="0"/>
              </a:rPr>
              <a:t>How many joules of heat energy are stored in</a:t>
            </a:r>
          </a:p>
          <a:p>
            <a:r>
              <a:rPr lang="en-US" dirty="0">
                <a:latin typeface="Calibri" charset="0"/>
              </a:rPr>
              <a:t>the go-cart gas tank?                                                                     864 MJ</a:t>
            </a:r>
          </a:p>
          <a:p>
            <a:endParaRPr lang="en-US" dirty="0">
              <a:latin typeface="Calibri" charset="0"/>
            </a:endParaRPr>
          </a:p>
          <a:p>
            <a:endParaRPr lang="en-US" dirty="0">
              <a:latin typeface="Calibri" charset="0"/>
            </a:endParaRPr>
          </a:p>
          <a:p>
            <a:r>
              <a:rPr lang="en-US" dirty="0" smtClean="0"/>
              <a:t>In comparison, the battery stores                                               </a:t>
            </a:r>
            <a:r>
              <a:rPr lang="en-US" u="sng" dirty="0" smtClean="0"/>
              <a:t>2.2                    </a:t>
            </a:r>
            <a:r>
              <a:rPr lang="en-US" dirty="0" smtClean="0"/>
              <a:t>  MJ</a:t>
            </a:r>
          </a:p>
        </p:txBody>
      </p:sp>
      <p:sp>
        <p:nvSpPr>
          <p:cNvPr id="3" name="Rectangle 2"/>
          <p:cNvSpPr>
            <a:spLocks noChangeArrowheads="1"/>
          </p:cNvSpPr>
          <p:nvPr/>
        </p:nvSpPr>
        <p:spPr bwMode="auto">
          <a:xfrm>
            <a:off x="5257800" y="3128963"/>
            <a:ext cx="3581400" cy="609600"/>
          </a:xfrm>
          <a:prstGeom prst="rect">
            <a:avLst/>
          </a:prstGeom>
          <a:noFill/>
          <a:ln w="9525">
            <a:solidFill>
              <a:srgbClr val="595959"/>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 name="Rectangle 5"/>
          <p:cNvSpPr>
            <a:spLocks noChangeArrowheads="1"/>
          </p:cNvSpPr>
          <p:nvPr/>
        </p:nvSpPr>
        <p:spPr bwMode="auto">
          <a:xfrm>
            <a:off x="5257800" y="3967163"/>
            <a:ext cx="3581400" cy="609600"/>
          </a:xfrm>
          <a:prstGeom prst="rect">
            <a:avLst/>
          </a:prstGeom>
          <a:noFill/>
          <a:ln w="9525">
            <a:solidFill>
              <a:srgbClr val="595959"/>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7" name="Rectangle 6"/>
          <p:cNvSpPr>
            <a:spLocks noChangeArrowheads="1"/>
          </p:cNvSpPr>
          <p:nvPr/>
        </p:nvSpPr>
        <p:spPr bwMode="auto">
          <a:xfrm>
            <a:off x="5257800" y="4805363"/>
            <a:ext cx="3581400" cy="609600"/>
          </a:xfrm>
          <a:prstGeom prst="rect">
            <a:avLst/>
          </a:prstGeom>
          <a:noFill/>
          <a:ln w="9525">
            <a:solidFill>
              <a:srgbClr val="595959"/>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3"/>
          <p:cNvSpPr>
            <a:spLocks noChangeArrowheads="1"/>
          </p:cNvSpPr>
          <p:nvPr/>
        </p:nvSpPr>
        <p:spPr bwMode="auto">
          <a:xfrm>
            <a:off x="985091" y="231354"/>
            <a:ext cx="5303568" cy="707886"/>
          </a:xfrm>
          <a:prstGeom prst="rect">
            <a:avLst/>
          </a:prstGeom>
          <a:noFill/>
          <a:ln w="9525">
            <a:noFill/>
            <a:miter lim="800000"/>
            <a:headEnd/>
            <a:tailEnd/>
          </a:ln>
        </p:spPr>
        <p:txBody>
          <a:bodyPr wrap="none">
            <a:spAutoFit/>
          </a:bodyPr>
          <a:lstStyle/>
          <a:p>
            <a:r>
              <a:rPr lang="en-US" sz="4000" u="sng" dirty="0" smtClean="0"/>
              <a:t>Main Question for Today</a:t>
            </a:r>
            <a:endParaRPr lang="en-US" sz="4000" u="sng" dirty="0"/>
          </a:p>
        </p:txBody>
      </p:sp>
      <p:sp>
        <p:nvSpPr>
          <p:cNvPr id="5" name="TextBox 4"/>
          <p:cNvSpPr txBox="1"/>
          <p:nvPr/>
        </p:nvSpPr>
        <p:spPr>
          <a:xfrm>
            <a:off x="1676400" y="1066800"/>
            <a:ext cx="5410200" cy="1754326"/>
          </a:xfrm>
          <a:prstGeom prst="rect">
            <a:avLst/>
          </a:prstGeom>
          <a:noFill/>
        </p:spPr>
        <p:txBody>
          <a:bodyPr wrap="square" rtlCol="0">
            <a:spAutoFit/>
          </a:bodyPr>
          <a:lstStyle/>
          <a:p>
            <a:r>
              <a:rPr lang="en-US" dirty="0" smtClean="0"/>
              <a:t>Why does gasoline have such a large energy density</a:t>
            </a:r>
          </a:p>
          <a:p>
            <a:endParaRPr lang="en-US" dirty="0"/>
          </a:p>
          <a:p>
            <a:endParaRPr lang="en-US" dirty="0" smtClean="0"/>
          </a:p>
          <a:p>
            <a:endParaRPr lang="en-US" dirty="0" smtClean="0"/>
          </a:p>
          <a:p>
            <a:endParaRPr lang="en-US" dirty="0"/>
          </a:p>
          <a:p>
            <a:endParaRPr lang="en-US" dirty="0"/>
          </a:p>
        </p:txBody>
      </p:sp>
      <p:sp>
        <p:nvSpPr>
          <p:cNvPr id="7" name="Text Box 13"/>
          <p:cNvSpPr txBox="1">
            <a:spLocks noChangeArrowheads="1"/>
          </p:cNvSpPr>
          <p:nvPr/>
        </p:nvSpPr>
        <p:spPr bwMode="auto">
          <a:xfrm>
            <a:off x="2106611" y="1835150"/>
            <a:ext cx="1055687" cy="366713"/>
          </a:xfrm>
          <a:prstGeom prst="rect">
            <a:avLst/>
          </a:prstGeom>
          <a:noFill/>
          <a:ln w="9525">
            <a:noFill/>
            <a:miter lim="800000"/>
            <a:headEnd/>
            <a:tailEnd/>
          </a:ln>
        </p:spPr>
        <p:txBody>
          <a:bodyPr wrap="none">
            <a:spAutoFit/>
          </a:bodyPr>
          <a:lstStyle/>
          <a:p>
            <a:r>
              <a:rPr lang="en-US" sz="1800" b="1" dirty="0"/>
              <a:t>Gasoline</a:t>
            </a:r>
          </a:p>
        </p:txBody>
      </p:sp>
      <p:sp>
        <p:nvSpPr>
          <p:cNvPr id="8" name="Text Box 13"/>
          <p:cNvSpPr txBox="1">
            <a:spLocks noChangeArrowheads="1"/>
          </p:cNvSpPr>
          <p:nvPr/>
        </p:nvSpPr>
        <p:spPr bwMode="auto">
          <a:xfrm>
            <a:off x="2133599" y="2133600"/>
            <a:ext cx="1862137" cy="369888"/>
          </a:xfrm>
          <a:prstGeom prst="rect">
            <a:avLst/>
          </a:prstGeom>
          <a:noFill/>
          <a:ln w="9525">
            <a:noFill/>
            <a:miter lim="800000"/>
            <a:headEnd/>
            <a:tailEnd/>
          </a:ln>
        </p:spPr>
        <p:txBody>
          <a:bodyPr wrap="none">
            <a:spAutoFit/>
          </a:bodyPr>
          <a:lstStyle/>
          <a:p>
            <a:r>
              <a:rPr lang="en-US" sz="1800"/>
              <a:t>1 gallon : 40 kW-h</a:t>
            </a:r>
          </a:p>
        </p:txBody>
      </p:sp>
      <p:sp>
        <p:nvSpPr>
          <p:cNvPr id="9" name="Text Box 14"/>
          <p:cNvSpPr txBox="1">
            <a:spLocks noChangeArrowheads="1"/>
          </p:cNvSpPr>
          <p:nvPr/>
        </p:nvSpPr>
        <p:spPr bwMode="auto">
          <a:xfrm>
            <a:off x="2919411" y="2381250"/>
            <a:ext cx="1081088" cy="366713"/>
          </a:xfrm>
          <a:prstGeom prst="rect">
            <a:avLst/>
          </a:prstGeom>
          <a:noFill/>
          <a:ln w="9525">
            <a:noFill/>
            <a:miter lim="800000"/>
            <a:headEnd/>
            <a:tailEnd/>
          </a:ln>
        </p:spPr>
        <p:txBody>
          <a:bodyPr wrap="none">
            <a:spAutoFit/>
          </a:bodyPr>
          <a:lstStyle/>
          <a:p>
            <a:r>
              <a:rPr lang="en-US" sz="1800" dirty="0"/>
              <a:t>: 2.75 kg</a:t>
            </a:r>
          </a:p>
        </p:txBody>
      </p:sp>
      <p:sp>
        <p:nvSpPr>
          <p:cNvPr id="10" name="TextBox 9"/>
          <p:cNvSpPr txBox="1"/>
          <p:nvPr/>
        </p:nvSpPr>
        <p:spPr>
          <a:xfrm>
            <a:off x="5181599" y="6248400"/>
            <a:ext cx="3505199" cy="461665"/>
          </a:xfrm>
          <a:prstGeom prst="rect">
            <a:avLst/>
          </a:prstGeom>
          <a:noFill/>
        </p:spPr>
        <p:txBody>
          <a:bodyPr wrap="square" rtlCol="0">
            <a:spAutoFit/>
          </a:bodyPr>
          <a:lstStyle/>
          <a:p>
            <a:r>
              <a:rPr lang="en-US" dirty="0" smtClean="0"/>
              <a:t>How does E&amp;M help me?</a:t>
            </a:r>
          </a:p>
        </p:txBody>
      </p:sp>
      <p:pic>
        <p:nvPicPr>
          <p:cNvPr id="12" name="Picture 11" descr="gasoline.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126170">
            <a:off x="681034" y="1439967"/>
            <a:ext cx="6973020" cy="5229764"/>
          </a:xfrm>
          <a:prstGeom prst="rect">
            <a:avLst/>
          </a:prstGeom>
        </p:spPr>
      </p:pic>
      <p:pic>
        <p:nvPicPr>
          <p:cNvPr id="2" name="Picture 1" descr="l4s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19800" y="-228600"/>
            <a:ext cx="3048000" cy="2286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124200"/>
            <a:ext cx="9144000" cy="2667000"/>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ea typeface="ＭＳ Ｐゴシック" charset="-128"/>
            </a:endParaRPr>
          </a:p>
        </p:txBody>
      </p:sp>
      <p:pic>
        <p:nvPicPr>
          <p:cNvPr id="18435" name="Picture 6" descr="txp_fig"/>
          <p:cNvPicPr>
            <a:picLocks noChangeAspect="1" noChangeArrowheads="1"/>
          </p:cNvPicPr>
          <p:nvPr>
            <p:custDataLst>
              <p:tags r:id="rId1"/>
            </p:custDataLst>
          </p:nvPr>
        </p:nvPicPr>
        <p:blipFill>
          <a:blip r:embed="rId14" cstate="print"/>
          <a:srcRect/>
          <a:stretch>
            <a:fillRect/>
          </a:stretch>
        </p:blipFill>
        <p:spPr bwMode="auto">
          <a:xfrm>
            <a:off x="609600" y="928688"/>
            <a:ext cx="1143000" cy="355600"/>
          </a:xfrm>
          <a:prstGeom prst="rect">
            <a:avLst/>
          </a:prstGeom>
          <a:noFill/>
          <a:ln w="9525">
            <a:noFill/>
            <a:miter lim="800000"/>
            <a:headEnd/>
            <a:tailEnd/>
          </a:ln>
        </p:spPr>
      </p:pic>
      <p:pic>
        <p:nvPicPr>
          <p:cNvPr id="33800" name="Picture 8" descr="txp_fig"/>
          <p:cNvPicPr>
            <a:picLocks noChangeAspect="1" noChangeArrowheads="1"/>
          </p:cNvPicPr>
          <p:nvPr>
            <p:custDataLst>
              <p:tags r:id="rId2"/>
            </p:custDataLst>
          </p:nvPr>
        </p:nvPicPr>
        <p:blipFill>
          <a:blip r:embed="rId15" cstate="print"/>
          <a:srcRect/>
          <a:stretch>
            <a:fillRect/>
          </a:stretch>
        </p:blipFill>
        <p:spPr bwMode="auto">
          <a:xfrm>
            <a:off x="5181600" y="1203325"/>
            <a:ext cx="2392363" cy="754063"/>
          </a:xfrm>
          <a:prstGeom prst="rect">
            <a:avLst/>
          </a:prstGeom>
          <a:noFill/>
          <a:ln w="9525">
            <a:noFill/>
            <a:miter lim="800000"/>
            <a:headEnd/>
            <a:tailEnd/>
          </a:ln>
        </p:spPr>
      </p:pic>
      <p:pic>
        <p:nvPicPr>
          <p:cNvPr id="33802" name="Picture 10" descr="txp_fig"/>
          <p:cNvPicPr>
            <a:picLocks noChangeAspect="1" noChangeArrowheads="1"/>
          </p:cNvPicPr>
          <p:nvPr>
            <p:custDataLst>
              <p:tags r:id="rId3"/>
            </p:custDataLst>
          </p:nvPr>
        </p:nvPicPr>
        <p:blipFill>
          <a:blip r:embed="rId16" cstate="print"/>
          <a:srcRect/>
          <a:stretch>
            <a:fillRect/>
          </a:stretch>
        </p:blipFill>
        <p:spPr bwMode="auto">
          <a:xfrm>
            <a:off x="6553200" y="2055813"/>
            <a:ext cx="1922463" cy="763587"/>
          </a:xfrm>
          <a:prstGeom prst="rect">
            <a:avLst/>
          </a:prstGeom>
          <a:noFill/>
          <a:ln w="9525">
            <a:noFill/>
            <a:miter lim="800000"/>
            <a:headEnd/>
            <a:tailEnd/>
          </a:ln>
        </p:spPr>
      </p:pic>
      <p:pic>
        <p:nvPicPr>
          <p:cNvPr id="33812" name="Picture 20" descr="txp_fig"/>
          <p:cNvPicPr>
            <a:picLocks noChangeAspect="1" noChangeArrowheads="1"/>
          </p:cNvPicPr>
          <p:nvPr>
            <p:custDataLst>
              <p:tags r:id="rId4"/>
            </p:custDataLst>
          </p:nvPr>
        </p:nvPicPr>
        <p:blipFill>
          <a:blip r:embed="rId17" cstate="print">
            <a:clrChange>
              <a:clrFrom>
                <a:srgbClr val="FFFFFF"/>
              </a:clrFrom>
              <a:clrTo>
                <a:srgbClr val="FFFFFF">
                  <a:alpha val="0"/>
                </a:srgbClr>
              </a:clrTo>
            </a:clrChange>
          </a:blip>
          <a:srcRect r="53846"/>
          <a:stretch>
            <a:fillRect/>
          </a:stretch>
        </p:blipFill>
        <p:spPr bwMode="auto">
          <a:xfrm>
            <a:off x="4724400" y="4606925"/>
            <a:ext cx="1905000" cy="741363"/>
          </a:xfrm>
          <a:prstGeom prst="rect">
            <a:avLst/>
          </a:prstGeom>
          <a:noFill/>
          <a:ln w="9525">
            <a:noFill/>
            <a:miter lim="800000"/>
            <a:headEnd/>
            <a:tailEnd/>
          </a:ln>
        </p:spPr>
      </p:pic>
      <p:pic>
        <p:nvPicPr>
          <p:cNvPr id="33813" name="Picture 21" descr="txp_fig"/>
          <p:cNvPicPr>
            <a:picLocks noChangeAspect="1" noChangeArrowheads="1"/>
          </p:cNvPicPr>
          <p:nvPr>
            <p:custDataLst>
              <p:tags r:id="rId5"/>
            </p:custDataLst>
          </p:nvPr>
        </p:nvPicPr>
        <p:blipFill>
          <a:blip r:embed="rId18" cstate="print">
            <a:clrChange>
              <a:clrFrom>
                <a:srgbClr val="FFFFFF"/>
              </a:clrFrom>
              <a:clrTo>
                <a:srgbClr val="FFFFFF">
                  <a:alpha val="0"/>
                </a:srgbClr>
              </a:clrTo>
            </a:clrChange>
          </a:blip>
          <a:srcRect/>
          <a:stretch>
            <a:fillRect/>
          </a:stretch>
        </p:blipFill>
        <p:spPr bwMode="auto">
          <a:xfrm>
            <a:off x="4070350" y="3748088"/>
            <a:ext cx="4464050" cy="749300"/>
          </a:xfrm>
          <a:prstGeom prst="rect">
            <a:avLst/>
          </a:prstGeom>
          <a:noFill/>
          <a:ln w="9525">
            <a:noFill/>
            <a:miter lim="800000"/>
            <a:headEnd/>
            <a:tailEnd/>
          </a:ln>
        </p:spPr>
      </p:pic>
      <p:pic>
        <p:nvPicPr>
          <p:cNvPr id="33814" name="Picture 22" descr="txp_fig"/>
          <p:cNvPicPr>
            <a:picLocks noChangeAspect="1" noChangeArrowheads="1"/>
          </p:cNvPicPr>
          <p:nvPr>
            <p:custDataLst>
              <p:tags r:id="rId6"/>
            </p:custDataLst>
          </p:nvPr>
        </p:nvPicPr>
        <p:blipFill>
          <a:blip r:embed="rId19" cstate="print">
            <a:clrChange>
              <a:clrFrom>
                <a:srgbClr val="FFFFFF"/>
              </a:clrFrom>
              <a:clrTo>
                <a:srgbClr val="FFFFFF">
                  <a:alpha val="0"/>
                </a:srgbClr>
              </a:clrTo>
            </a:clrChange>
          </a:blip>
          <a:srcRect r="77970"/>
          <a:stretch>
            <a:fillRect/>
          </a:stretch>
        </p:blipFill>
        <p:spPr bwMode="auto">
          <a:xfrm>
            <a:off x="1362075" y="3810000"/>
            <a:ext cx="276225" cy="685800"/>
          </a:xfrm>
          <a:prstGeom prst="rect">
            <a:avLst/>
          </a:prstGeom>
          <a:noFill/>
          <a:ln w="9525">
            <a:noFill/>
            <a:miter lim="800000"/>
            <a:headEnd/>
            <a:tailEnd/>
          </a:ln>
        </p:spPr>
      </p:pic>
      <p:grpSp>
        <p:nvGrpSpPr>
          <p:cNvPr id="2" name="Group 24"/>
          <p:cNvGrpSpPr>
            <a:grpSpLocks/>
          </p:cNvGrpSpPr>
          <p:nvPr/>
        </p:nvGrpSpPr>
        <p:grpSpPr bwMode="auto">
          <a:xfrm>
            <a:off x="1752600" y="1676400"/>
            <a:ext cx="2232025" cy="1066800"/>
            <a:chOff x="1622" y="2832"/>
            <a:chExt cx="1406" cy="672"/>
          </a:xfrm>
        </p:grpSpPr>
        <p:sp>
          <p:nvSpPr>
            <p:cNvPr id="18451" name="Line 25"/>
            <p:cNvSpPr>
              <a:spLocks noChangeShapeType="1"/>
            </p:cNvSpPr>
            <p:nvPr/>
          </p:nvSpPr>
          <p:spPr bwMode="auto">
            <a:xfrm>
              <a:off x="1680" y="2832"/>
              <a:ext cx="1008" cy="0"/>
            </a:xfrm>
            <a:prstGeom prst="line">
              <a:avLst/>
            </a:prstGeom>
            <a:noFill/>
            <a:ln w="28575">
              <a:solidFill>
                <a:schemeClr val="hlink"/>
              </a:solidFill>
              <a:round/>
              <a:headEnd/>
              <a:tailEnd type="triangle" w="med" len="med"/>
            </a:ln>
          </p:spPr>
          <p:txBody>
            <a:bodyPr wrap="none" anchor="ctr"/>
            <a:lstStyle/>
            <a:p>
              <a:endParaRPr lang="en-US"/>
            </a:p>
          </p:txBody>
        </p:sp>
        <p:sp>
          <p:nvSpPr>
            <p:cNvPr id="18452" name="Line 26"/>
            <p:cNvSpPr>
              <a:spLocks noChangeShapeType="1"/>
            </p:cNvSpPr>
            <p:nvPr/>
          </p:nvSpPr>
          <p:spPr bwMode="auto">
            <a:xfrm>
              <a:off x="1680" y="3168"/>
              <a:ext cx="1008" cy="0"/>
            </a:xfrm>
            <a:prstGeom prst="line">
              <a:avLst/>
            </a:prstGeom>
            <a:noFill/>
            <a:ln w="28575">
              <a:solidFill>
                <a:schemeClr val="hlink"/>
              </a:solidFill>
              <a:round/>
              <a:headEnd/>
              <a:tailEnd type="triangle" w="med" len="med"/>
            </a:ln>
          </p:spPr>
          <p:txBody>
            <a:bodyPr wrap="none" anchor="ctr"/>
            <a:lstStyle/>
            <a:p>
              <a:endParaRPr lang="en-US"/>
            </a:p>
          </p:txBody>
        </p:sp>
        <p:sp>
          <p:nvSpPr>
            <p:cNvPr id="18453" name="Line 27"/>
            <p:cNvSpPr>
              <a:spLocks noChangeShapeType="1"/>
            </p:cNvSpPr>
            <p:nvPr/>
          </p:nvSpPr>
          <p:spPr bwMode="auto">
            <a:xfrm>
              <a:off x="1680" y="3504"/>
              <a:ext cx="1008" cy="0"/>
            </a:xfrm>
            <a:prstGeom prst="line">
              <a:avLst/>
            </a:prstGeom>
            <a:noFill/>
            <a:ln w="28575">
              <a:solidFill>
                <a:schemeClr val="hlink"/>
              </a:solidFill>
              <a:round/>
              <a:headEnd/>
              <a:tailEnd type="triangle" w="med" len="med"/>
            </a:ln>
          </p:spPr>
          <p:txBody>
            <a:bodyPr wrap="none" anchor="ctr"/>
            <a:lstStyle/>
            <a:p>
              <a:endParaRPr lang="en-US"/>
            </a:p>
          </p:txBody>
        </p:sp>
        <p:sp>
          <p:nvSpPr>
            <p:cNvPr id="18454" name="Text Box 28"/>
            <p:cNvSpPr txBox="1">
              <a:spLocks noChangeArrowheads="1"/>
            </p:cNvSpPr>
            <p:nvPr/>
          </p:nvSpPr>
          <p:spPr bwMode="auto">
            <a:xfrm>
              <a:off x="2784" y="3072"/>
              <a:ext cx="244" cy="288"/>
            </a:xfrm>
            <a:prstGeom prst="rect">
              <a:avLst/>
            </a:prstGeom>
            <a:noFill/>
            <a:ln w="9525">
              <a:noFill/>
              <a:miter lim="800000"/>
              <a:headEnd/>
              <a:tailEnd/>
            </a:ln>
          </p:spPr>
          <p:txBody>
            <a:bodyPr wrap="none">
              <a:spAutoFit/>
            </a:bodyPr>
            <a:lstStyle/>
            <a:p>
              <a:pPr eaLnBrk="0" hangingPunct="0"/>
              <a:r>
                <a:rPr lang="en-US" b="1" i="1">
                  <a:latin typeface="Times New Roman" charset="0"/>
                </a:rPr>
                <a:t>E</a:t>
              </a:r>
              <a:endParaRPr lang="en-US" b="1">
                <a:latin typeface="Times New Roman" charset="0"/>
              </a:endParaRPr>
            </a:p>
          </p:txBody>
        </p:sp>
        <p:sp>
          <p:nvSpPr>
            <p:cNvPr id="18455" name="Oval 30"/>
            <p:cNvSpPr>
              <a:spLocks noChangeArrowheads="1"/>
            </p:cNvSpPr>
            <p:nvPr/>
          </p:nvSpPr>
          <p:spPr bwMode="auto">
            <a:xfrm>
              <a:off x="1824" y="3360"/>
              <a:ext cx="96" cy="96"/>
            </a:xfrm>
            <a:prstGeom prst="ellipse">
              <a:avLst/>
            </a:prstGeom>
            <a:solidFill>
              <a:schemeClr val="accent2"/>
            </a:solidFill>
            <a:ln w="9525">
              <a:solidFill>
                <a:schemeClr val="tx1"/>
              </a:solidFill>
              <a:round/>
              <a:headEnd/>
              <a:tailEnd/>
            </a:ln>
          </p:spPr>
          <p:txBody>
            <a:bodyPr wrap="none" anchor="ctr"/>
            <a:lstStyle/>
            <a:p>
              <a:endParaRPr lang="en-US" sz="1800"/>
            </a:p>
          </p:txBody>
        </p:sp>
        <p:sp>
          <p:nvSpPr>
            <p:cNvPr id="18456" name="Text Box 31"/>
            <p:cNvSpPr txBox="1">
              <a:spLocks noChangeArrowheads="1"/>
            </p:cNvSpPr>
            <p:nvPr/>
          </p:nvSpPr>
          <p:spPr bwMode="auto">
            <a:xfrm>
              <a:off x="2054" y="3146"/>
              <a:ext cx="116" cy="288"/>
            </a:xfrm>
            <a:prstGeom prst="rect">
              <a:avLst/>
            </a:prstGeom>
            <a:noFill/>
            <a:ln w="9525">
              <a:noFill/>
              <a:miter lim="800000"/>
              <a:headEnd/>
              <a:tailEnd/>
            </a:ln>
          </p:spPr>
          <p:txBody>
            <a:bodyPr wrap="none">
              <a:spAutoFit/>
            </a:bodyPr>
            <a:lstStyle/>
            <a:p>
              <a:pPr eaLnBrk="0" hangingPunct="0"/>
              <a:endParaRPr lang="en-US" b="1" i="1">
                <a:latin typeface="Times New Roman" charset="0"/>
              </a:endParaRPr>
            </a:p>
          </p:txBody>
        </p:sp>
        <p:sp>
          <p:nvSpPr>
            <p:cNvPr id="18457" name="Text Box 32"/>
            <p:cNvSpPr txBox="1">
              <a:spLocks noChangeArrowheads="1"/>
            </p:cNvSpPr>
            <p:nvPr/>
          </p:nvSpPr>
          <p:spPr bwMode="auto">
            <a:xfrm>
              <a:off x="1622" y="3194"/>
              <a:ext cx="212" cy="288"/>
            </a:xfrm>
            <a:prstGeom prst="rect">
              <a:avLst/>
            </a:prstGeom>
            <a:noFill/>
            <a:ln w="9525">
              <a:noFill/>
              <a:miter lim="800000"/>
              <a:headEnd/>
              <a:tailEnd/>
            </a:ln>
          </p:spPr>
          <p:txBody>
            <a:bodyPr wrap="none">
              <a:spAutoFit/>
            </a:bodyPr>
            <a:lstStyle/>
            <a:p>
              <a:pPr eaLnBrk="0" hangingPunct="0"/>
              <a:r>
                <a:rPr lang="en-US" i="1">
                  <a:latin typeface="Times New Roman" charset="0"/>
                </a:rPr>
                <a:t>q</a:t>
              </a:r>
            </a:p>
          </p:txBody>
        </p:sp>
      </p:grpSp>
      <p:sp>
        <p:nvSpPr>
          <p:cNvPr id="18442" name="Rectangle 33"/>
          <p:cNvSpPr>
            <a:spLocks noChangeArrowheads="1"/>
          </p:cNvSpPr>
          <p:nvPr/>
        </p:nvSpPr>
        <p:spPr bwMode="auto">
          <a:xfrm>
            <a:off x="1901328" y="88135"/>
            <a:ext cx="5433475" cy="707886"/>
          </a:xfrm>
          <a:prstGeom prst="rect">
            <a:avLst/>
          </a:prstGeom>
          <a:noFill/>
          <a:ln w="9525">
            <a:noFill/>
            <a:miter lim="800000"/>
            <a:headEnd/>
            <a:tailEnd/>
          </a:ln>
        </p:spPr>
        <p:txBody>
          <a:bodyPr wrap="none">
            <a:spAutoFit/>
          </a:bodyPr>
          <a:lstStyle/>
          <a:p>
            <a:r>
              <a:rPr lang="en-US" sz="4000" i="1" u="sng" dirty="0"/>
              <a:t>Energy and Electric Fields</a:t>
            </a:r>
          </a:p>
        </p:txBody>
      </p:sp>
      <p:sp>
        <p:nvSpPr>
          <p:cNvPr id="33826" name="Text Box 34"/>
          <p:cNvSpPr txBox="1">
            <a:spLocks noChangeArrowheads="1"/>
          </p:cNvSpPr>
          <p:nvPr/>
        </p:nvSpPr>
        <p:spPr bwMode="auto">
          <a:xfrm>
            <a:off x="152400" y="3138488"/>
            <a:ext cx="8466138" cy="369887"/>
          </a:xfrm>
          <a:prstGeom prst="rect">
            <a:avLst/>
          </a:prstGeom>
          <a:noFill/>
          <a:ln w="9525">
            <a:noFill/>
            <a:miter lim="800000"/>
            <a:headEnd/>
            <a:tailEnd/>
          </a:ln>
        </p:spPr>
        <p:txBody>
          <a:bodyPr wrap="none">
            <a:spAutoFit/>
          </a:bodyPr>
          <a:lstStyle/>
          <a:p>
            <a:r>
              <a:rPr lang="en-US" sz="1800"/>
              <a:t>Can define electrostatic potential (potential energy of a positive test charge) …</a:t>
            </a:r>
          </a:p>
        </p:txBody>
      </p:sp>
      <p:sp>
        <p:nvSpPr>
          <p:cNvPr id="33827" name="Rectangle 35"/>
          <p:cNvSpPr>
            <a:spLocks noChangeArrowheads="1"/>
          </p:cNvSpPr>
          <p:nvPr/>
        </p:nvSpPr>
        <p:spPr bwMode="auto">
          <a:xfrm>
            <a:off x="6713538" y="5257800"/>
            <a:ext cx="2278062" cy="366713"/>
          </a:xfrm>
          <a:prstGeom prst="rect">
            <a:avLst/>
          </a:prstGeom>
          <a:noFill/>
          <a:ln w="9525">
            <a:noFill/>
            <a:miter lim="800000"/>
            <a:headEnd/>
            <a:tailEnd/>
          </a:ln>
        </p:spPr>
        <p:txBody>
          <a:bodyPr wrap="none">
            <a:spAutoFit/>
          </a:bodyPr>
          <a:lstStyle/>
          <a:p>
            <a:r>
              <a:rPr lang="en-US" sz="1800"/>
              <a:t>independent of path</a:t>
            </a:r>
          </a:p>
        </p:txBody>
      </p:sp>
      <p:sp>
        <p:nvSpPr>
          <p:cNvPr id="22" name="TextBox 21"/>
          <p:cNvSpPr txBox="1">
            <a:spLocks noChangeArrowheads="1"/>
          </p:cNvSpPr>
          <p:nvPr/>
        </p:nvSpPr>
        <p:spPr bwMode="auto">
          <a:xfrm>
            <a:off x="609600" y="6027738"/>
            <a:ext cx="8534400" cy="646112"/>
          </a:xfrm>
          <a:prstGeom prst="rect">
            <a:avLst/>
          </a:prstGeom>
          <a:noFill/>
          <a:ln w="9525">
            <a:noFill/>
            <a:miter lim="800000"/>
            <a:headEnd/>
            <a:tailEnd/>
          </a:ln>
        </p:spPr>
        <p:txBody>
          <a:bodyPr>
            <a:spAutoFit/>
          </a:bodyPr>
          <a:lstStyle/>
          <a:p>
            <a:r>
              <a:rPr lang="en-US" sz="1800" dirty="0"/>
              <a:t>For “conservative” fields like  </a:t>
            </a:r>
            <a:r>
              <a:rPr lang="en-US" sz="1800" dirty="0" smtClean="0"/>
              <a:t>      </a:t>
            </a:r>
            <a:r>
              <a:rPr lang="en-US" sz="1800" dirty="0"/>
              <a:t>in the electrostatic system, </a:t>
            </a:r>
            <a:br>
              <a:rPr lang="en-US" sz="1800" dirty="0"/>
            </a:br>
            <a:r>
              <a:rPr lang="en-US" sz="1800" dirty="0"/>
              <a:t>the work           </a:t>
            </a:r>
            <a:r>
              <a:rPr lang="en-US" sz="1800" dirty="0" smtClean="0"/>
              <a:t>  done </a:t>
            </a:r>
            <a:r>
              <a:rPr lang="en-US" sz="1800" dirty="0"/>
              <a:t>by </a:t>
            </a:r>
            <a:r>
              <a:rPr lang="en-US" sz="1800" i="1" dirty="0"/>
              <a:t> </a:t>
            </a:r>
            <a:r>
              <a:rPr lang="en-US" sz="1800" dirty="0"/>
              <a:t>  </a:t>
            </a:r>
            <a:r>
              <a:rPr lang="en-US" sz="1800" dirty="0" smtClean="0"/>
              <a:t>   does </a:t>
            </a:r>
            <a:r>
              <a:rPr lang="en-US" sz="1800" dirty="0"/>
              <a:t>not depend on the path taken !</a:t>
            </a:r>
          </a:p>
        </p:txBody>
      </p:sp>
      <p:pic>
        <p:nvPicPr>
          <p:cNvPr id="23" name="Picture 6" descr="txp_fig"/>
          <p:cNvPicPr>
            <a:picLocks noChangeAspect="1" noChangeArrowheads="1"/>
          </p:cNvPicPr>
          <p:nvPr>
            <p:custDataLst>
              <p:tags r:id="rId7"/>
            </p:custDataLst>
          </p:nvPr>
        </p:nvPicPr>
        <p:blipFill>
          <a:blip r:embed="rId14" cstate="print"/>
          <a:srcRect l="77777" t="-4762"/>
          <a:stretch>
            <a:fillRect/>
          </a:stretch>
        </p:blipFill>
        <p:spPr bwMode="auto">
          <a:xfrm>
            <a:off x="3402374" y="5978523"/>
            <a:ext cx="255226" cy="374864"/>
          </a:xfrm>
          <a:prstGeom prst="rect">
            <a:avLst/>
          </a:prstGeom>
          <a:noFill/>
          <a:ln w="9525">
            <a:noFill/>
            <a:miter lim="800000"/>
            <a:headEnd/>
            <a:tailEnd/>
          </a:ln>
        </p:spPr>
      </p:pic>
      <p:sp>
        <p:nvSpPr>
          <p:cNvPr id="25" name="TextBox 24"/>
          <p:cNvSpPr txBox="1">
            <a:spLocks noChangeArrowheads="1"/>
          </p:cNvSpPr>
          <p:nvPr/>
        </p:nvSpPr>
        <p:spPr bwMode="auto">
          <a:xfrm>
            <a:off x="76200" y="4884738"/>
            <a:ext cx="4114800" cy="830262"/>
          </a:xfrm>
          <a:prstGeom prst="rect">
            <a:avLst/>
          </a:prstGeom>
          <a:noFill/>
          <a:ln w="9525">
            <a:noFill/>
            <a:miter lim="800000"/>
            <a:headEnd/>
            <a:tailEnd/>
          </a:ln>
        </p:spPr>
        <p:txBody>
          <a:bodyPr>
            <a:spAutoFit/>
          </a:bodyPr>
          <a:lstStyle/>
          <a:p>
            <a:pPr algn="ctr"/>
            <a:r>
              <a:rPr lang="en-US" sz="1600"/>
              <a:t>Potential changes by </a:t>
            </a:r>
            <a:br>
              <a:rPr lang="en-US" sz="1600"/>
            </a:br>
            <a:r>
              <a:rPr lang="en-US" sz="1600"/>
              <a:t>a certain amount (measured in Volts) over certain distance (measured in meters)</a:t>
            </a:r>
          </a:p>
        </p:txBody>
      </p:sp>
      <p:cxnSp>
        <p:nvCxnSpPr>
          <p:cNvPr id="27" name="Straight Arrow Connector 26"/>
          <p:cNvCxnSpPr>
            <a:cxnSpLocks noChangeShapeType="1"/>
            <a:stCxn id="18455" idx="6"/>
          </p:cNvCxnSpPr>
          <p:nvPr/>
        </p:nvCxnSpPr>
        <p:spPr bwMode="auto">
          <a:xfrm>
            <a:off x="2225675" y="2590800"/>
            <a:ext cx="517525" cy="1588"/>
          </a:xfrm>
          <a:prstGeom prst="straightConnector1">
            <a:avLst/>
          </a:prstGeom>
          <a:noFill/>
          <a:ln w="25400">
            <a:solidFill>
              <a:srgbClr val="660066"/>
            </a:solidFill>
            <a:round/>
            <a:headEnd/>
            <a:tailEnd type="arrow" w="med" len="med"/>
          </a:ln>
          <a:effectLst>
            <a:outerShdw dist="20000" dir="5400000" rotWithShape="0">
              <a:srgbClr val="808080">
                <a:alpha val="37999"/>
              </a:srgbClr>
            </a:outerShdw>
          </a:effectLst>
        </p:spPr>
      </p:cxnSp>
      <p:pic>
        <p:nvPicPr>
          <p:cNvPr id="26" name="Picture 6" descr="txp_fig"/>
          <p:cNvPicPr>
            <a:picLocks noChangeAspect="1" noChangeArrowheads="1"/>
          </p:cNvPicPr>
          <p:nvPr>
            <p:custDataLst>
              <p:tags r:id="rId8"/>
            </p:custDataLst>
          </p:nvPr>
        </p:nvPicPr>
        <p:blipFill>
          <a:blip r:embed="rId14" cstate="print"/>
          <a:srcRect r="80000" b="-3125"/>
          <a:stretch>
            <a:fillRect/>
          </a:stretch>
        </p:blipFill>
        <p:spPr bwMode="auto">
          <a:xfrm>
            <a:off x="3046623" y="6341584"/>
            <a:ext cx="181099" cy="290513"/>
          </a:xfrm>
          <a:prstGeom prst="rect">
            <a:avLst/>
          </a:prstGeom>
          <a:noFill/>
          <a:ln w="9525">
            <a:noFill/>
            <a:miter lim="800000"/>
            <a:headEnd/>
            <a:tailEnd/>
          </a:ln>
        </p:spPr>
      </p:pic>
      <p:pic>
        <p:nvPicPr>
          <p:cNvPr id="28" name="Picture 21" descr="txp_fig"/>
          <p:cNvPicPr>
            <a:picLocks noChangeAspect="1" noChangeArrowheads="1"/>
          </p:cNvPicPr>
          <p:nvPr>
            <p:custDataLst>
              <p:tags r:id="rId9"/>
            </p:custDataLst>
          </p:nvPr>
        </p:nvPicPr>
        <p:blipFill>
          <a:blip r:embed="rId18" cstate="print">
            <a:clrChange>
              <a:clrFrom>
                <a:srgbClr val="FFFFFF"/>
              </a:clrFrom>
              <a:clrTo>
                <a:srgbClr val="FFFFFF">
                  <a:alpha val="0"/>
                </a:srgbClr>
              </a:clrTo>
            </a:clrChange>
          </a:blip>
          <a:srcRect t="30334" r="86182" b="22153"/>
          <a:stretch>
            <a:fillRect/>
          </a:stretch>
        </p:blipFill>
        <p:spPr bwMode="auto">
          <a:xfrm>
            <a:off x="1624138" y="6365119"/>
            <a:ext cx="501842" cy="288978"/>
          </a:xfrm>
          <a:prstGeom prst="rect">
            <a:avLst/>
          </a:prstGeom>
          <a:noFill/>
          <a:ln w="9525">
            <a:noFill/>
            <a:miter lim="800000"/>
            <a:headEnd/>
            <a:tailEnd/>
          </a:ln>
        </p:spPr>
      </p:pic>
      <p:cxnSp>
        <p:nvCxnSpPr>
          <p:cNvPr id="30" name="Straight Connector 29"/>
          <p:cNvCxnSpPr/>
          <p:nvPr/>
        </p:nvCxnSpPr>
        <p:spPr>
          <a:xfrm>
            <a:off x="6888480" y="1600200"/>
            <a:ext cx="99060" cy="0"/>
          </a:xfrm>
          <a:prstGeom prst="line">
            <a:avLst/>
          </a:prstGeom>
          <a:ln w="19050"/>
        </p:spPr>
        <p:style>
          <a:lnRef idx="1">
            <a:schemeClr val="dk1"/>
          </a:lnRef>
          <a:fillRef idx="0">
            <a:schemeClr val="dk1"/>
          </a:fillRef>
          <a:effectRef idx="0">
            <a:schemeClr val="dk1"/>
          </a:effectRef>
          <a:fontRef idx="minor">
            <a:schemeClr val="tx1"/>
          </a:fontRef>
        </p:style>
      </p:cxnSp>
      <p:pic>
        <p:nvPicPr>
          <p:cNvPr id="31" name="Picture 22" descr="txp_fig"/>
          <p:cNvPicPr>
            <a:picLocks noChangeAspect="1" noChangeArrowheads="1"/>
          </p:cNvPicPr>
          <p:nvPr>
            <p:custDataLst>
              <p:tags r:id="rId10"/>
            </p:custDataLst>
          </p:nvPr>
        </p:nvPicPr>
        <p:blipFill>
          <a:blip r:embed="rId19" cstate="print">
            <a:clrChange>
              <a:clrFrom>
                <a:srgbClr val="FFFFFF"/>
              </a:clrFrom>
              <a:clrTo>
                <a:srgbClr val="FFFFFF">
                  <a:alpha val="0"/>
                </a:srgbClr>
              </a:clrTo>
            </a:clrChange>
          </a:blip>
          <a:srcRect l="61530"/>
          <a:stretch>
            <a:fillRect/>
          </a:stretch>
        </p:blipFill>
        <p:spPr bwMode="auto">
          <a:xfrm>
            <a:off x="2263140" y="3817620"/>
            <a:ext cx="482600" cy="685800"/>
          </a:xfrm>
          <a:prstGeom prst="rect">
            <a:avLst/>
          </a:prstGeom>
          <a:noFill/>
          <a:ln w="9525">
            <a:noFill/>
            <a:miter lim="800000"/>
            <a:headEnd/>
            <a:tailEnd/>
          </a:ln>
        </p:spPr>
      </p:pic>
      <p:cxnSp>
        <p:nvCxnSpPr>
          <p:cNvPr id="36" name="Straight Connector 35"/>
          <p:cNvCxnSpPr/>
          <p:nvPr/>
        </p:nvCxnSpPr>
        <p:spPr>
          <a:xfrm>
            <a:off x="5715000" y="4114800"/>
            <a:ext cx="99060" cy="0"/>
          </a:xfrm>
          <a:prstGeom prst="line">
            <a:avLst/>
          </a:prstGeom>
          <a:ln w="19050"/>
        </p:spPr>
        <p:style>
          <a:lnRef idx="1">
            <a:schemeClr val="dk1"/>
          </a:lnRef>
          <a:fillRef idx="0">
            <a:schemeClr val="dk1"/>
          </a:fillRef>
          <a:effectRef idx="0">
            <a:schemeClr val="dk1"/>
          </a:effectRef>
          <a:fontRef idx="minor">
            <a:schemeClr val="tx1"/>
          </a:fontRef>
        </p:style>
      </p:cxnSp>
      <p:pic>
        <p:nvPicPr>
          <p:cNvPr id="39" name="Picture 20" descr="txp_fig"/>
          <p:cNvPicPr>
            <a:picLocks noChangeAspect="1" noChangeArrowheads="1"/>
          </p:cNvPicPr>
          <p:nvPr>
            <p:custDataLst>
              <p:tags r:id="rId11"/>
            </p:custDataLst>
          </p:nvPr>
        </p:nvPicPr>
        <p:blipFill>
          <a:blip r:embed="rId17" cstate="print">
            <a:clrChange>
              <a:clrFrom>
                <a:srgbClr val="FFFFFF"/>
              </a:clrFrom>
              <a:clrTo>
                <a:srgbClr val="FFFFFF">
                  <a:alpha val="0"/>
                </a:srgbClr>
              </a:clrTo>
            </a:clrChange>
          </a:blip>
          <a:srcRect l="46154"/>
          <a:stretch>
            <a:fillRect/>
          </a:stretch>
        </p:blipFill>
        <p:spPr bwMode="auto">
          <a:xfrm>
            <a:off x="6705600" y="4572000"/>
            <a:ext cx="2222500" cy="741363"/>
          </a:xfrm>
          <a:prstGeom prst="rect">
            <a:avLst/>
          </a:prstGeom>
          <a:noFill/>
          <a:ln w="9525">
            <a:noFill/>
            <a:miter lim="800000"/>
            <a:headEnd/>
            <a:tailEnd/>
          </a:ln>
        </p:spPr>
      </p:pic>
      <p:pic>
        <p:nvPicPr>
          <p:cNvPr id="40" name="Picture 22" descr="txp_fig"/>
          <p:cNvPicPr>
            <a:picLocks noChangeAspect="1" noChangeArrowheads="1"/>
          </p:cNvPicPr>
          <p:nvPr>
            <p:custDataLst>
              <p:tags r:id="rId12"/>
            </p:custDataLst>
          </p:nvPr>
        </p:nvPicPr>
        <p:blipFill>
          <a:blip r:embed="rId19" cstate="print">
            <a:clrChange>
              <a:clrFrom>
                <a:srgbClr val="FFFFFF"/>
              </a:clrFrom>
              <a:clrTo>
                <a:srgbClr val="FFFFFF">
                  <a:alpha val="0"/>
                </a:srgbClr>
              </a:clrTo>
            </a:clrChange>
          </a:blip>
          <a:srcRect l="31146" r="32393"/>
          <a:stretch>
            <a:fillRect/>
          </a:stretch>
        </p:blipFill>
        <p:spPr bwMode="auto">
          <a:xfrm>
            <a:off x="1685925" y="3810000"/>
            <a:ext cx="457200" cy="685800"/>
          </a:xfrm>
          <a:prstGeom prst="rect">
            <a:avLst/>
          </a:prstGeom>
          <a:noFill/>
          <a:ln w="9525">
            <a:noFill/>
            <a:miter lim="800000"/>
            <a:headEnd/>
            <a:tailEnd/>
          </a:ln>
        </p:spPr>
      </p:pic>
      <p:cxnSp>
        <p:nvCxnSpPr>
          <p:cNvPr id="41" name="Straight Connector 40"/>
          <p:cNvCxnSpPr/>
          <p:nvPr/>
        </p:nvCxnSpPr>
        <p:spPr>
          <a:xfrm>
            <a:off x="2164080" y="4175760"/>
            <a:ext cx="99060" cy="0"/>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blinds(horizontal)">
                                      <p:cBhvr>
                                        <p:cTn id="7" dur="500"/>
                                        <p:tgtEl>
                                          <p:spTgt spid="33800"/>
                                        </p:tgtEl>
                                      </p:cBhvr>
                                    </p:animEffect>
                                  </p:childTnLst>
                                </p:cTn>
                              </p:par>
                              <p:par>
                                <p:cTn id="8" presetID="3" presetClass="entr" presetSubtype="10" fill="hold" nodeType="withEffect">
                                  <p:stCondLst>
                                    <p:cond delay="0"/>
                                  </p:stCondLst>
                                  <p:childTnLst>
                                    <p:set>
                                      <p:cBhvr>
                                        <p:cTn id="9" dur="1" fill="hold">
                                          <p:stCondLst>
                                            <p:cond delay="0"/>
                                          </p:stCondLst>
                                        </p:cTn>
                                        <p:tgtEl>
                                          <p:spTgt spid="33802"/>
                                        </p:tgtEl>
                                        <p:attrNameLst>
                                          <p:attrName>style.visibility</p:attrName>
                                        </p:attrNameLst>
                                      </p:cBhvr>
                                      <p:to>
                                        <p:strVal val="visible"/>
                                      </p:to>
                                    </p:set>
                                    <p:animEffect transition="in" filter="blinds(horizontal)">
                                      <p:cBhvr>
                                        <p:cTn id="10" dur="500"/>
                                        <p:tgtEl>
                                          <p:spTgt spid="3380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3814"/>
                                        </p:tgtEl>
                                        <p:attrNameLst>
                                          <p:attrName>style.visibility</p:attrName>
                                        </p:attrNameLst>
                                      </p:cBhvr>
                                      <p:to>
                                        <p:strVal val="visible"/>
                                      </p:to>
                                    </p:set>
                                    <p:animEffect transition="in" filter="blinds(horizontal)">
                                      <p:cBhvr>
                                        <p:cTn id="15" dur="500"/>
                                        <p:tgtEl>
                                          <p:spTgt spid="338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3826"/>
                                        </p:tgtEl>
                                        <p:attrNameLst>
                                          <p:attrName>style.visibility</p:attrName>
                                        </p:attrNameLst>
                                      </p:cBhvr>
                                      <p:to>
                                        <p:strVal val="visible"/>
                                      </p:to>
                                    </p:set>
                                    <p:animEffect transition="in" filter="blinds(horizontal)">
                                      <p:cBhvr>
                                        <p:cTn id="18" dur="500"/>
                                        <p:tgtEl>
                                          <p:spTgt spid="338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childTnLst>
                                </p:cTn>
                              </p:par>
                              <p:par>
                                <p:cTn id="22" presetID="3" presetClass="entr" presetSubtype="10" fill="hold" nodeType="withEffect">
                                  <p:stCondLst>
                                    <p:cond delay="0"/>
                                  </p:stCondLst>
                                  <p:childTnLst>
                                    <p:set>
                                      <p:cBhvr>
                                        <p:cTn id="23" dur="1" fill="hold">
                                          <p:stCondLst>
                                            <p:cond delay="0"/>
                                          </p:stCondLst>
                                        </p:cTn>
                                        <p:tgtEl>
                                          <p:spTgt spid="33813"/>
                                        </p:tgtEl>
                                        <p:attrNameLst>
                                          <p:attrName>style.visibility</p:attrName>
                                        </p:attrNameLst>
                                      </p:cBhvr>
                                      <p:to>
                                        <p:strVal val="visible"/>
                                      </p:to>
                                    </p:set>
                                    <p:animEffect transition="in" filter="blinds(horizontal)">
                                      <p:cBhvr>
                                        <p:cTn id="24" dur="500"/>
                                        <p:tgtEl>
                                          <p:spTgt spid="33813"/>
                                        </p:tgtEl>
                                      </p:cBhvr>
                                    </p:animEffect>
                                  </p:childTnLst>
                                </p:cTn>
                              </p:par>
                              <p:par>
                                <p:cTn id="25" presetID="3" presetClass="entr" presetSubtype="10" fill="hold" nodeType="withEffect">
                                  <p:stCondLst>
                                    <p:cond delay="0"/>
                                  </p:stCondLst>
                                  <p:childTnLst>
                                    <p:set>
                                      <p:cBhvr>
                                        <p:cTn id="26" dur="1" fill="hold">
                                          <p:stCondLst>
                                            <p:cond delay="0"/>
                                          </p:stCondLst>
                                        </p:cTn>
                                        <p:tgtEl>
                                          <p:spTgt spid="33812"/>
                                        </p:tgtEl>
                                        <p:attrNameLst>
                                          <p:attrName>style.visibility</p:attrName>
                                        </p:attrNameLst>
                                      </p:cBhvr>
                                      <p:to>
                                        <p:strVal val="visible"/>
                                      </p:to>
                                    </p:set>
                                    <p:animEffect transition="in" filter="blinds(horizontal)">
                                      <p:cBhvr>
                                        <p:cTn id="27" dur="500"/>
                                        <p:tgtEl>
                                          <p:spTgt spid="338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3827"/>
                                        </p:tgtEl>
                                        <p:attrNameLst>
                                          <p:attrName>style.visibility</p:attrName>
                                        </p:attrNameLst>
                                      </p:cBhvr>
                                      <p:to>
                                        <p:strVal val="visible"/>
                                      </p:to>
                                    </p:set>
                                    <p:animEffect transition="in" filter="blinds(horizontal)">
                                      <p:cBhvr>
                                        <p:cTn id="30" dur="500"/>
                                        <p:tgtEl>
                                          <p:spTgt spid="338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3" presetClass="entr" presetSubtype="1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linds(horizontal)">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par>
                                <p:cTn id="48" presetID="3" presetClass="entr" presetSubtype="1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linds(horizontal)">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6" grpId="0"/>
      <p:bldP spid="33827" grpId="0"/>
      <p:bldP spid="22"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ChangeArrowheads="1"/>
          </p:cNvSpPr>
          <p:nvPr/>
        </p:nvSpPr>
        <p:spPr bwMode="auto">
          <a:xfrm>
            <a:off x="5867400" y="6172200"/>
            <a:ext cx="3124200" cy="533400"/>
          </a:xfrm>
          <a:prstGeom prst="rect">
            <a:avLst/>
          </a:prstGeom>
          <a:solidFill>
            <a:srgbClr val="FFEAD9"/>
          </a:solidFill>
          <a:ln w="28575">
            <a:solidFill>
              <a:schemeClr val="bg2"/>
            </a:solidFill>
            <a:prstDash val="dash"/>
            <a:miter lim="800000"/>
            <a:headEnd/>
            <a:tailEnd/>
          </a:ln>
        </p:spPr>
        <p:txBody>
          <a:bodyPr wrap="none" anchor="ctr"/>
          <a:lstStyle/>
          <a:p>
            <a:endParaRPr lang="en-US" sz="1800"/>
          </a:p>
        </p:txBody>
      </p:sp>
      <p:pic>
        <p:nvPicPr>
          <p:cNvPr id="35843" name="Picture 3" descr="txp_fig"/>
          <p:cNvPicPr>
            <a:picLocks noChangeAspect="1" noChangeArrowheads="1"/>
          </p:cNvPicPr>
          <p:nvPr>
            <p:custDataLst>
              <p:tags r:id="rId1"/>
            </p:custDataLst>
          </p:nvPr>
        </p:nvPicPr>
        <p:blipFill>
          <a:blip r:embed="rId5" cstate="print"/>
          <a:srcRect/>
          <a:stretch>
            <a:fillRect/>
          </a:stretch>
        </p:blipFill>
        <p:spPr bwMode="auto">
          <a:xfrm>
            <a:off x="2590800" y="3567113"/>
            <a:ext cx="3048000" cy="623887"/>
          </a:xfrm>
          <a:prstGeom prst="rect">
            <a:avLst/>
          </a:prstGeom>
          <a:noFill/>
          <a:ln w="9525">
            <a:noFill/>
            <a:miter lim="800000"/>
            <a:headEnd/>
            <a:tailEnd/>
          </a:ln>
        </p:spPr>
      </p:pic>
      <p:pic>
        <p:nvPicPr>
          <p:cNvPr id="35844" name="Picture 4" descr="txp_fig"/>
          <p:cNvPicPr>
            <a:picLocks noChangeAspect="1" noChangeArrowheads="1"/>
          </p:cNvPicPr>
          <p:nvPr>
            <p:custDataLst>
              <p:tags r:id="rId2"/>
            </p:custDataLst>
          </p:nvPr>
        </p:nvPicPr>
        <p:blipFill>
          <a:blip r:embed="rId6" cstate="print"/>
          <a:srcRect/>
          <a:stretch>
            <a:fillRect/>
          </a:stretch>
        </p:blipFill>
        <p:spPr bwMode="auto">
          <a:xfrm>
            <a:off x="381000" y="5086350"/>
            <a:ext cx="8382000" cy="781050"/>
          </a:xfrm>
          <a:prstGeom prst="rect">
            <a:avLst/>
          </a:prstGeom>
          <a:noFill/>
          <a:ln w="9525">
            <a:noFill/>
            <a:miter lim="800000"/>
            <a:headEnd/>
            <a:tailEnd/>
          </a:ln>
        </p:spPr>
      </p:pic>
      <p:pic>
        <p:nvPicPr>
          <p:cNvPr id="35845" name="Picture 5" descr="txp_fig"/>
          <p:cNvPicPr>
            <a:picLocks noChangeAspect="1" noChangeArrowheads="1"/>
          </p:cNvPicPr>
          <p:nvPr>
            <p:custDataLst>
              <p:tags r:id="rId3"/>
            </p:custDataLst>
          </p:nvPr>
        </p:nvPicPr>
        <p:blipFill>
          <a:blip r:embed="rId7" cstate="print"/>
          <a:srcRect/>
          <a:stretch>
            <a:fillRect/>
          </a:stretch>
        </p:blipFill>
        <p:spPr bwMode="auto">
          <a:xfrm>
            <a:off x="2209800" y="6091238"/>
            <a:ext cx="3302000" cy="309562"/>
          </a:xfrm>
          <a:prstGeom prst="rect">
            <a:avLst/>
          </a:prstGeom>
          <a:noFill/>
          <a:ln w="9525">
            <a:noFill/>
            <a:miter lim="800000"/>
            <a:headEnd/>
            <a:tailEnd/>
          </a:ln>
        </p:spPr>
      </p:pic>
      <p:sp>
        <p:nvSpPr>
          <p:cNvPr id="19462" name="Rectangle 6"/>
          <p:cNvSpPr>
            <a:spLocks noChangeArrowheads="1"/>
          </p:cNvSpPr>
          <p:nvPr/>
        </p:nvSpPr>
        <p:spPr bwMode="auto">
          <a:xfrm>
            <a:off x="605106" y="63347"/>
            <a:ext cx="7763151" cy="707886"/>
          </a:xfrm>
          <a:prstGeom prst="rect">
            <a:avLst/>
          </a:prstGeom>
          <a:noFill/>
          <a:ln w="9525">
            <a:noFill/>
            <a:miter lim="800000"/>
            <a:headEnd/>
            <a:tailEnd/>
          </a:ln>
        </p:spPr>
        <p:txBody>
          <a:bodyPr wrap="none">
            <a:spAutoFit/>
          </a:bodyPr>
          <a:lstStyle/>
          <a:p>
            <a:r>
              <a:rPr lang="en-US" sz="4000" i="1" u="sng" dirty="0"/>
              <a:t>Energy Conservation and Conversion</a:t>
            </a:r>
          </a:p>
        </p:txBody>
      </p:sp>
      <p:sp>
        <p:nvSpPr>
          <p:cNvPr id="35847" name="Text Box 7"/>
          <p:cNvSpPr txBox="1">
            <a:spLocks noChangeArrowheads="1"/>
          </p:cNvSpPr>
          <p:nvPr/>
        </p:nvSpPr>
        <p:spPr bwMode="auto">
          <a:xfrm>
            <a:off x="441325" y="3084513"/>
            <a:ext cx="8056563" cy="366712"/>
          </a:xfrm>
          <a:prstGeom prst="rect">
            <a:avLst/>
          </a:prstGeom>
          <a:noFill/>
          <a:ln w="9525">
            <a:noFill/>
            <a:miter lim="800000"/>
            <a:headEnd/>
            <a:tailEnd/>
          </a:ln>
        </p:spPr>
        <p:txBody>
          <a:bodyPr wrap="none">
            <a:spAutoFit/>
          </a:bodyPr>
          <a:lstStyle/>
          <a:p>
            <a:r>
              <a:rPr lang="en-US" sz="1800"/>
              <a:t>For a closed loop (C), a=b so the energy expended in moving charge is zero…</a:t>
            </a:r>
          </a:p>
        </p:txBody>
      </p:sp>
      <p:sp>
        <p:nvSpPr>
          <p:cNvPr id="35848" name="Text Box 8"/>
          <p:cNvSpPr txBox="1">
            <a:spLocks noChangeArrowheads="1"/>
          </p:cNvSpPr>
          <p:nvPr/>
        </p:nvSpPr>
        <p:spPr bwMode="auto">
          <a:xfrm>
            <a:off x="457200" y="4495800"/>
            <a:ext cx="6673850" cy="366713"/>
          </a:xfrm>
          <a:prstGeom prst="rect">
            <a:avLst/>
          </a:prstGeom>
          <a:noFill/>
          <a:ln w="9525">
            <a:noFill/>
            <a:miter lim="800000"/>
            <a:headEnd/>
            <a:tailEnd/>
          </a:ln>
        </p:spPr>
        <p:txBody>
          <a:bodyPr wrap="none">
            <a:spAutoFit/>
          </a:bodyPr>
          <a:lstStyle/>
          <a:p>
            <a:r>
              <a:rPr lang="en-US" sz="1800"/>
              <a:t>Voltage drops around a closed loop (circuit) must sum to zero..</a:t>
            </a:r>
          </a:p>
        </p:txBody>
      </p:sp>
      <p:sp>
        <p:nvSpPr>
          <p:cNvPr id="19466" name="Rectangle 9"/>
          <p:cNvSpPr>
            <a:spLocks noChangeArrowheads="1"/>
          </p:cNvSpPr>
          <p:nvPr/>
        </p:nvSpPr>
        <p:spPr bwMode="auto">
          <a:xfrm>
            <a:off x="4365625" y="6248400"/>
            <a:ext cx="4778375" cy="369888"/>
          </a:xfrm>
          <a:prstGeom prst="rect">
            <a:avLst/>
          </a:prstGeom>
          <a:noFill/>
          <a:ln w="9525">
            <a:noFill/>
            <a:prstDash val="dash"/>
            <a:miter lim="800000"/>
            <a:headEnd/>
            <a:tailEnd/>
          </a:ln>
        </p:spPr>
        <p:txBody>
          <a:bodyPr>
            <a:spAutoFit/>
          </a:bodyPr>
          <a:lstStyle/>
          <a:p>
            <a:pPr lvl="3" algn="ctr"/>
            <a:r>
              <a:rPr lang="en-US" sz="1800" dirty="0" smtClean="0"/>
              <a:t>Kirchhoff’s </a:t>
            </a:r>
            <a:r>
              <a:rPr lang="en-US" sz="1800" dirty="0"/>
              <a:t>Voltage Law (</a:t>
            </a:r>
            <a:r>
              <a:rPr lang="en-US" sz="1800" dirty="0" err="1"/>
              <a:t>KVL</a:t>
            </a:r>
            <a:r>
              <a:rPr lang="en-US" sz="1800" dirty="0"/>
              <a:t>)</a:t>
            </a:r>
          </a:p>
        </p:txBody>
      </p:sp>
      <p:sp>
        <p:nvSpPr>
          <p:cNvPr id="2" name="TextBox 49"/>
          <p:cNvSpPr txBox="1">
            <a:spLocks noChangeArrowheads="1"/>
          </p:cNvSpPr>
          <p:nvPr/>
        </p:nvSpPr>
        <p:spPr bwMode="auto">
          <a:xfrm>
            <a:off x="685800" y="838200"/>
            <a:ext cx="3328988" cy="369888"/>
          </a:xfrm>
          <a:prstGeom prst="rect">
            <a:avLst/>
          </a:prstGeom>
          <a:noFill/>
          <a:ln w="9525">
            <a:noFill/>
            <a:miter lim="800000"/>
            <a:headEnd/>
            <a:tailEnd/>
          </a:ln>
        </p:spPr>
        <p:txBody>
          <a:bodyPr wrap="none">
            <a:spAutoFit/>
          </a:bodyPr>
          <a:lstStyle/>
          <a:p>
            <a:r>
              <a:rPr lang="en-US" sz="1800"/>
              <a:t>Consider the following circuit:</a:t>
            </a:r>
          </a:p>
        </p:txBody>
      </p:sp>
      <p:grpSp>
        <p:nvGrpSpPr>
          <p:cNvPr id="3" name="Group 81"/>
          <p:cNvGrpSpPr>
            <a:grpSpLocks/>
          </p:cNvGrpSpPr>
          <p:nvPr/>
        </p:nvGrpSpPr>
        <p:grpSpPr bwMode="auto">
          <a:xfrm>
            <a:off x="1719263" y="1168400"/>
            <a:ext cx="5443537" cy="1803400"/>
            <a:chOff x="1642377" y="1168400"/>
            <a:chExt cx="5444223" cy="1803400"/>
          </a:xfrm>
        </p:grpSpPr>
        <p:sp>
          <p:nvSpPr>
            <p:cNvPr id="13" name="Rectangle 12"/>
            <p:cNvSpPr>
              <a:spLocks noChangeArrowheads="1"/>
            </p:cNvSpPr>
            <p:nvPr/>
          </p:nvSpPr>
          <p:spPr bwMode="auto">
            <a:xfrm>
              <a:off x="1642377" y="1600200"/>
              <a:ext cx="914515" cy="914400"/>
            </a:xfrm>
            <a:prstGeom prst="rect">
              <a:avLst/>
            </a:prstGeom>
            <a:noFill/>
            <a:ln w="19050">
              <a:solidFill>
                <a:srgbClr val="B6DCDF"/>
              </a:solidFill>
              <a:prstDash val="dash"/>
              <a:round/>
              <a:headEnd/>
              <a:tailEnd/>
            </a:ln>
            <a:effectLst>
              <a:outerShdw dist="23000" dir="5400000" rotWithShape="0">
                <a:srgbClr val="808080">
                  <a:alpha val="34999"/>
                </a:srgbClr>
              </a:outerShdw>
            </a:effectLst>
          </p:spPr>
          <p:txBody>
            <a:bodyPr anchor="ctr"/>
            <a:lstStyle/>
            <a:p>
              <a:pPr algn="ctr"/>
              <a:endParaRPr lang="en-US" sz="1800">
                <a:solidFill>
                  <a:srgbClr val="FFFFFF"/>
                </a:solidFill>
                <a:latin typeface="Arial" charset="0"/>
              </a:endParaRPr>
            </a:p>
          </p:txBody>
        </p:sp>
        <p:sp>
          <p:nvSpPr>
            <p:cNvPr id="14" name="Rectangle 13"/>
            <p:cNvSpPr>
              <a:spLocks noChangeArrowheads="1"/>
            </p:cNvSpPr>
            <p:nvPr/>
          </p:nvSpPr>
          <p:spPr bwMode="auto">
            <a:xfrm>
              <a:off x="6138744" y="1600200"/>
              <a:ext cx="914515" cy="914400"/>
            </a:xfrm>
            <a:prstGeom prst="rect">
              <a:avLst/>
            </a:prstGeom>
            <a:noFill/>
            <a:ln w="19050">
              <a:solidFill>
                <a:srgbClr val="B6DCDF"/>
              </a:solidFill>
              <a:prstDash val="dash"/>
              <a:round/>
              <a:headEnd/>
              <a:tailEnd/>
            </a:ln>
            <a:effectLst>
              <a:outerShdw dist="23000" dir="5400000" rotWithShape="0">
                <a:srgbClr val="808080">
                  <a:alpha val="34999"/>
                </a:srgbClr>
              </a:outerShdw>
            </a:effectLst>
          </p:spPr>
          <p:txBody>
            <a:bodyPr anchor="ctr"/>
            <a:lstStyle/>
            <a:p>
              <a:pPr algn="ctr"/>
              <a:endParaRPr lang="en-US" sz="1800">
                <a:solidFill>
                  <a:srgbClr val="FFFFFF"/>
                </a:solidFill>
                <a:latin typeface="Arial" charset="0"/>
              </a:endParaRPr>
            </a:p>
          </p:txBody>
        </p:sp>
        <p:sp>
          <p:nvSpPr>
            <p:cNvPr id="15" name="Rectangle 14"/>
            <p:cNvSpPr>
              <a:spLocks noChangeArrowheads="1"/>
            </p:cNvSpPr>
            <p:nvPr/>
          </p:nvSpPr>
          <p:spPr bwMode="auto">
            <a:xfrm>
              <a:off x="3471407" y="1524000"/>
              <a:ext cx="1981450" cy="1066800"/>
            </a:xfrm>
            <a:prstGeom prst="rect">
              <a:avLst/>
            </a:prstGeom>
            <a:noFill/>
            <a:ln w="19050">
              <a:solidFill>
                <a:srgbClr val="B6DCDF"/>
              </a:solidFill>
              <a:prstDash val="dash"/>
              <a:round/>
              <a:headEnd/>
              <a:tailEnd/>
            </a:ln>
            <a:effectLst>
              <a:outerShdw dist="23000" dir="5400000" rotWithShape="0">
                <a:srgbClr val="808080">
                  <a:alpha val="34999"/>
                </a:srgbClr>
              </a:outerShdw>
            </a:effectLst>
          </p:spPr>
          <p:txBody>
            <a:bodyPr anchor="ctr"/>
            <a:lstStyle/>
            <a:p>
              <a:pPr algn="ctr"/>
              <a:endParaRPr lang="en-US" sz="1800">
                <a:solidFill>
                  <a:srgbClr val="FFFFFF"/>
                </a:solidFill>
                <a:latin typeface="Arial" charset="0"/>
              </a:endParaRPr>
            </a:p>
          </p:txBody>
        </p:sp>
        <p:sp>
          <p:nvSpPr>
            <p:cNvPr id="16" name="Oval 15"/>
            <p:cNvSpPr>
              <a:spLocks noChangeArrowheads="1"/>
            </p:cNvSpPr>
            <p:nvPr/>
          </p:nvSpPr>
          <p:spPr bwMode="auto">
            <a:xfrm>
              <a:off x="6367372" y="1828800"/>
              <a:ext cx="457258" cy="457200"/>
            </a:xfrm>
            <a:prstGeom prst="ellipse">
              <a:avLst/>
            </a:prstGeom>
            <a:noFill/>
            <a:ln w="19050">
              <a:solidFill>
                <a:schemeClr val="tx1"/>
              </a:solidFill>
              <a:round/>
              <a:headEnd/>
              <a:tailEnd/>
            </a:ln>
            <a:effectLst>
              <a:outerShdw dist="23000" dir="5400000" rotWithShape="0">
                <a:srgbClr val="808080">
                  <a:alpha val="34999"/>
                </a:srgbClr>
              </a:outerShdw>
            </a:effectLst>
          </p:spPr>
          <p:txBody>
            <a:bodyPr anchor="ctr"/>
            <a:lstStyle/>
            <a:p>
              <a:pPr algn="ctr"/>
              <a:endParaRPr lang="en-US" sz="1800">
                <a:solidFill>
                  <a:srgbClr val="FFFFFF"/>
                </a:solidFill>
                <a:latin typeface="Arial" charset="0"/>
              </a:endParaRPr>
            </a:p>
          </p:txBody>
        </p:sp>
        <p:sp>
          <p:nvSpPr>
            <p:cNvPr id="19472" name="TextBox 16"/>
            <p:cNvSpPr txBox="1">
              <a:spLocks noChangeArrowheads="1"/>
            </p:cNvSpPr>
            <p:nvPr/>
          </p:nvSpPr>
          <p:spPr bwMode="auto">
            <a:xfrm>
              <a:off x="6442977" y="1778788"/>
              <a:ext cx="334947" cy="595035"/>
            </a:xfrm>
            <a:prstGeom prst="rect">
              <a:avLst/>
            </a:prstGeom>
            <a:noFill/>
            <a:ln w="9525">
              <a:noFill/>
              <a:miter lim="800000"/>
              <a:headEnd/>
              <a:tailEnd/>
            </a:ln>
          </p:spPr>
          <p:txBody>
            <a:bodyPr wrap="none">
              <a:spAutoFit/>
            </a:bodyPr>
            <a:lstStyle/>
            <a:p>
              <a:pPr algn="ctr">
                <a:lnSpc>
                  <a:spcPct val="80000"/>
                </a:lnSpc>
              </a:pPr>
              <a:r>
                <a:rPr lang="en-US" sz="2000" b="1"/>
                <a:t>+ </a:t>
              </a:r>
            </a:p>
            <a:p>
              <a:pPr algn="ctr">
                <a:lnSpc>
                  <a:spcPct val="80000"/>
                </a:lnSpc>
              </a:pPr>
              <a:r>
                <a:rPr lang="en-US" sz="2000" b="1"/>
                <a:t>-</a:t>
              </a:r>
            </a:p>
          </p:txBody>
        </p:sp>
        <p:sp>
          <p:nvSpPr>
            <p:cNvPr id="19473" name="TextBox 17"/>
            <p:cNvSpPr txBox="1">
              <a:spLocks noChangeArrowheads="1"/>
            </p:cNvSpPr>
            <p:nvPr/>
          </p:nvSpPr>
          <p:spPr bwMode="auto">
            <a:xfrm>
              <a:off x="6760870" y="2069068"/>
              <a:ext cx="325730" cy="369332"/>
            </a:xfrm>
            <a:prstGeom prst="rect">
              <a:avLst/>
            </a:prstGeom>
            <a:noFill/>
            <a:ln w="9525">
              <a:noFill/>
              <a:miter lim="800000"/>
              <a:headEnd/>
              <a:tailEnd/>
            </a:ln>
          </p:spPr>
          <p:txBody>
            <a:bodyPr wrap="none">
              <a:spAutoFit/>
            </a:bodyPr>
            <a:lstStyle/>
            <a:p>
              <a:r>
                <a:rPr lang="en-US" sz="1800"/>
                <a:t>V</a:t>
              </a:r>
            </a:p>
          </p:txBody>
        </p:sp>
        <p:cxnSp>
          <p:nvCxnSpPr>
            <p:cNvPr id="20" name="Straight Connector 19"/>
            <p:cNvCxnSpPr>
              <a:cxnSpLocks noChangeShapeType="1"/>
            </p:cNvCxnSpPr>
            <p:nvPr/>
          </p:nvCxnSpPr>
          <p:spPr bwMode="auto">
            <a:xfrm>
              <a:off x="2099635" y="1752600"/>
              <a:ext cx="4496367"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23" name="Straight Connector 22"/>
            <p:cNvCxnSpPr>
              <a:cxnSpLocks noChangeShapeType="1"/>
            </p:cNvCxnSpPr>
            <p:nvPr/>
          </p:nvCxnSpPr>
          <p:spPr bwMode="auto">
            <a:xfrm>
              <a:off x="2101222" y="2360613"/>
              <a:ext cx="4496367" cy="1587"/>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24" name="Straight Connector 23"/>
            <p:cNvCxnSpPr>
              <a:cxnSpLocks noChangeShapeType="1"/>
            </p:cNvCxnSpPr>
            <p:nvPr/>
          </p:nvCxnSpPr>
          <p:spPr bwMode="auto">
            <a:xfrm>
              <a:off x="1794796" y="1903413"/>
              <a:ext cx="609677" cy="1587"/>
            </a:xfrm>
            <a:prstGeom prst="line">
              <a:avLst/>
            </a:prstGeom>
            <a:noFill/>
            <a:ln w="38100">
              <a:solidFill>
                <a:srgbClr val="000000"/>
              </a:solidFill>
              <a:round/>
              <a:headEnd/>
              <a:tailEnd/>
            </a:ln>
            <a:effectLst>
              <a:outerShdw dist="20000" dir="5400000" rotWithShape="0">
                <a:srgbClr val="808080">
                  <a:alpha val="37999"/>
                </a:srgbClr>
              </a:outerShdw>
            </a:effectLst>
          </p:spPr>
        </p:cxnSp>
        <p:cxnSp>
          <p:nvCxnSpPr>
            <p:cNvPr id="27" name="Straight Connector 26"/>
            <p:cNvCxnSpPr>
              <a:cxnSpLocks noChangeShapeType="1"/>
            </p:cNvCxnSpPr>
            <p:nvPr/>
          </p:nvCxnSpPr>
          <p:spPr bwMode="auto">
            <a:xfrm>
              <a:off x="1794796" y="2055813"/>
              <a:ext cx="609677" cy="1587"/>
            </a:xfrm>
            <a:prstGeom prst="line">
              <a:avLst/>
            </a:prstGeom>
            <a:noFill/>
            <a:ln w="38100">
              <a:solidFill>
                <a:srgbClr val="000000"/>
              </a:solidFill>
              <a:round/>
              <a:headEnd/>
              <a:tailEnd/>
            </a:ln>
            <a:effectLst>
              <a:outerShdw dist="20000" dir="5400000" rotWithShape="0">
                <a:srgbClr val="808080">
                  <a:alpha val="37999"/>
                </a:srgbClr>
              </a:outerShdw>
            </a:effectLst>
          </p:spPr>
        </p:cxnSp>
        <p:cxnSp>
          <p:nvCxnSpPr>
            <p:cNvPr id="28" name="Straight Connector 27"/>
            <p:cNvCxnSpPr>
              <a:cxnSpLocks noChangeShapeType="1"/>
            </p:cNvCxnSpPr>
            <p:nvPr/>
          </p:nvCxnSpPr>
          <p:spPr bwMode="auto">
            <a:xfrm rot="5400000">
              <a:off x="1947235" y="2209800"/>
              <a:ext cx="306388" cy="1587"/>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31" name="Straight Connector 30"/>
            <p:cNvCxnSpPr>
              <a:cxnSpLocks noChangeShapeType="1"/>
            </p:cNvCxnSpPr>
            <p:nvPr/>
          </p:nvCxnSpPr>
          <p:spPr bwMode="auto">
            <a:xfrm rot="5400000">
              <a:off x="2024229" y="1829594"/>
              <a:ext cx="152400" cy="1587"/>
            </a:xfrm>
            <a:prstGeom prst="line">
              <a:avLst/>
            </a:prstGeom>
            <a:noFill/>
            <a:ln w="25400">
              <a:solidFill>
                <a:srgbClr val="000000"/>
              </a:solidFill>
              <a:round/>
              <a:headEnd/>
              <a:tailEnd/>
            </a:ln>
            <a:effectLst>
              <a:outerShdw dist="20000" dir="5400000" rotWithShape="0">
                <a:srgbClr val="808080">
                  <a:alpha val="37999"/>
                </a:srgbClr>
              </a:outerShdw>
            </a:effectLst>
          </p:spPr>
        </p:cxnSp>
        <p:sp>
          <p:nvSpPr>
            <p:cNvPr id="19480" name="TextBox 37"/>
            <p:cNvSpPr txBox="1">
              <a:spLocks noChangeArrowheads="1"/>
            </p:cNvSpPr>
            <p:nvPr/>
          </p:nvSpPr>
          <p:spPr bwMode="auto">
            <a:xfrm>
              <a:off x="3431021" y="1828800"/>
              <a:ext cx="421156" cy="369332"/>
            </a:xfrm>
            <a:prstGeom prst="rect">
              <a:avLst/>
            </a:prstGeom>
            <a:noFill/>
            <a:ln w="9525">
              <a:noFill/>
              <a:miter lim="800000"/>
              <a:headEnd/>
              <a:tailEnd/>
            </a:ln>
          </p:spPr>
          <p:txBody>
            <a:bodyPr wrap="none">
              <a:spAutoFit/>
            </a:bodyPr>
            <a:lstStyle/>
            <a:p>
              <a:r>
                <a:rPr lang="en-US" sz="1800" i="1">
                  <a:latin typeface="Bookman Old Style" charset="0"/>
                </a:rPr>
                <a:t>v</a:t>
              </a:r>
              <a:r>
                <a:rPr lang="en-US" sz="1800" b="1" baseline="-25000"/>
                <a:t>1</a:t>
              </a:r>
            </a:p>
          </p:txBody>
        </p:sp>
        <p:sp>
          <p:nvSpPr>
            <p:cNvPr id="19481" name="TextBox 38"/>
            <p:cNvSpPr txBox="1">
              <a:spLocks noChangeArrowheads="1"/>
            </p:cNvSpPr>
            <p:nvPr/>
          </p:nvSpPr>
          <p:spPr bwMode="auto">
            <a:xfrm>
              <a:off x="5038230" y="1828800"/>
              <a:ext cx="421156" cy="369332"/>
            </a:xfrm>
            <a:prstGeom prst="rect">
              <a:avLst/>
            </a:prstGeom>
            <a:noFill/>
            <a:ln w="9525">
              <a:noFill/>
              <a:miter lim="800000"/>
              <a:headEnd/>
              <a:tailEnd/>
            </a:ln>
          </p:spPr>
          <p:txBody>
            <a:bodyPr wrap="none">
              <a:spAutoFit/>
            </a:bodyPr>
            <a:lstStyle/>
            <a:p>
              <a:r>
                <a:rPr lang="en-US" sz="1800" i="1">
                  <a:latin typeface="Bookman Old Style" charset="0"/>
                </a:rPr>
                <a:t>v</a:t>
              </a:r>
              <a:r>
                <a:rPr lang="en-US" sz="1800" b="1" baseline="-25000"/>
                <a:t>2</a:t>
              </a:r>
            </a:p>
          </p:txBody>
        </p:sp>
        <p:cxnSp>
          <p:nvCxnSpPr>
            <p:cNvPr id="41" name="Curved Connector 40"/>
            <p:cNvCxnSpPr/>
            <p:nvPr/>
          </p:nvCxnSpPr>
          <p:spPr>
            <a:xfrm>
              <a:off x="3866744" y="2427288"/>
              <a:ext cx="442969" cy="392112"/>
            </a:xfrm>
            <a:prstGeom prst="curvedConnector3">
              <a:avLst>
                <a:gd name="adj1" fmla="val 50000"/>
              </a:avLst>
            </a:prstGeom>
            <a:ln>
              <a:solidFill>
                <a:srgbClr val="808080"/>
              </a:solidFill>
              <a:headEnd type="stealth"/>
            </a:ln>
            <a:effectLst/>
          </p:spPr>
          <p:style>
            <a:lnRef idx="2">
              <a:schemeClr val="accent1"/>
            </a:lnRef>
            <a:fillRef idx="0">
              <a:schemeClr val="accent1"/>
            </a:fillRef>
            <a:effectRef idx="1">
              <a:schemeClr val="accent1"/>
            </a:effectRef>
            <a:fontRef idx="minor">
              <a:schemeClr val="tx1"/>
            </a:fontRef>
          </p:style>
        </p:cxnSp>
        <p:sp>
          <p:nvSpPr>
            <p:cNvPr id="43" name="Oval 42"/>
            <p:cNvSpPr>
              <a:spLocks noChangeArrowheads="1"/>
            </p:cNvSpPr>
            <p:nvPr/>
          </p:nvSpPr>
          <p:spPr bwMode="auto">
            <a:xfrm>
              <a:off x="3725439" y="1700213"/>
              <a:ext cx="109551" cy="109537"/>
            </a:xfrm>
            <a:prstGeom prst="ellipse">
              <a:avLst/>
            </a:prstGeom>
            <a:noFill/>
            <a:ln w="28575">
              <a:solidFill>
                <a:srgbClr val="000000"/>
              </a:solidFill>
              <a:round/>
              <a:headEnd/>
              <a:tailEnd/>
            </a:ln>
            <a:effectLst>
              <a:outerShdw dist="23000" dir="5400000" rotWithShape="0">
                <a:srgbClr val="808080">
                  <a:alpha val="34999"/>
                </a:srgbClr>
              </a:outerShdw>
            </a:effectLst>
          </p:spPr>
          <p:txBody>
            <a:bodyPr anchor="ctr"/>
            <a:lstStyle/>
            <a:p>
              <a:pPr algn="ctr"/>
              <a:endParaRPr lang="en-US" sz="1800">
                <a:solidFill>
                  <a:srgbClr val="FFFFFF"/>
                </a:solidFill>
                <a:latin typeface="Arial" charset="0"/>
              </a:endParaRPr>
            </a:p>
          </p:txBody>
        </p:sp>
        <p:sp>
          <p:nvSpPr>
            <p:cNvPr id="19484" name="TextBox 43"/>
            <p:cNvSpPr txBox="1">
              <a:spLocks noChangeArrowheads="1"/>
            </p:cNvSpPr>
            <p:nvPr/>
          </p:nvSpPr>
          <p:spPr bwMode="auto">
            <a:xfrm>
              <a:off x="1718577" y="2069068"/>
              <a:ext cx="325730" cy="369332"/>
            </a:xfrm>
            <a:prstGeom prst="rect">
              <a:avLst/>
            </a:prstGeom>
            <a:noFill/>
            <a:ln w="9525">
              <a:noFill/>
              <a:miter lim="800000"/>
              <a:headEnd/>
              <a:tailEnd/>
            </a:ln>
          </p:spPr>
          <p:txBody>
            <a:bodyPr wrap="none">
              <a:spAutoFit/>
            </a:bodyPr>
            <a:lstStyle/>
            <a:p>
              <a:r>
                <a:rPr lang="en-US" sz="1800"/>
                <a:t>C</a:t>
              </a:r>
            </a:p>
          </p:txBody>
        </p:sp>
        <p:sp>
          <p:nvSpPr>
            <p:cNvPr id="19485" name="TextBox 44"/>
            <p:cNvSpPr txBox="1">
              <a:spLocks noChangeArrowheads="1"/>
            </p:cNvSpPr>
            <p:nvPr/>
          </p:nvSpPr>
          <p:spPr bwMode="auto">
            <a:xfrm>
              <a:off x="5041230" y="1600200"/>
              <a:ext cx="334947" cy="820738"/>
            </a:xfrm>
            <a:prstGeom prst="rect">
              <a:avLst/>
            </a:prstGeom>
            <a:noFill/>
            <a:ln w="9525">
              <a:noFill/>
              <a:miter lim="800000"/>
              <a:headEnd/>
              <a:tailEnd/>
            </a:ln>
          </p:spPr>
          <p:txBody>
            <a:bodyPr wrap="none">
              <a:spAutoFit/>
            </a:bodyPr>
            <a:lstStyle/>
            <a:p>
              <a:pPr algn="ctr">
                <a:lnSpc>
                  <a:spcPct val="120000"/>
                </a:lnSpc>
              </a:pPr>
              <a:r>
                <a:rPr lang="en-US" sz="2000" b="1"/>
                <a:t>+ </a:t>
              </a:r>
            </a:p>
            <a:p>
              <a:pPr algn="ctr">
                <a:lnSpc>
                  <a:spcPct val="120000"/>
                </a:lnSpc>
              </a:pPr>
              <a:r>
                <a:rPr lang="en-US" sz="2000" b="1"/>
                <a:t>-</a:t>
              </a:r>
            </a:p>
          </p:txBody>
        </p:sp>
        <p:sp>
          <p:nvSpPr>
            <p:cNvPr id="19486" name="TextBox 45"/>
            <p:cNvSpPr txBox="1">
              <a:spLocks noChangeArrowheads="1"/>
            </p:cNvSpPr>
            <p:nvPr/>
          </p:nvSpPr>
          <p:spPr bwMode="auto">
            <a:xfrm>
              <a:off x="3464168" y="1600200"/>
              <a:ext cx="334947" cy="820738"/>
            </a:xfrm>
            <a:prstGeom prst="rect">
              <a:avLst/>
            </a:prstGeom>
            <a:noFill/>
            <a:ln w="9525">
              <a:noFill/>
              <a:miter lim="800000"/>
              <a:headEnd/>
              <a:tailEnd/>
            </a:ln>
          </p:spPr>
          <p:txBody>
            <a:bodyPr wrap="none">
              <a:spAutoFit/>
            </a:bodyPr>
            <a:lstStyle/>
            <a:p>
              <a:pPr algn="ctr">
                <a:lnSpc>
                  <a:spcPct val="120000"/>
                </a:lnSpc>
              </a:pPr>
              <a:r>
                <a:rPr lang="en-US" sz="2000" b="1"/>
                <a:t>+ </a:t>
              </a:r>
            </a:p>
            <a:p>
              <a:pPr algn="ctr">
                <a:lnSpc>
                  <a:spcPct val="120000"/>
                </a:lnSpc>
              </a:pPr>
              <a:r>
                <a:rPr lang="en-US" sz="2000" b="1"/>
                <a:t>-</a:t>
              </a:r>
            </a:p>
          </p:txBody>
        </p:sp>
        <p:sp>
          <p:nvSpPr>
            <p:cNvPr id="47" name="Oval 46"/>
            <p:cNvSpPr>
              <a:spLocks noChangeArrowheads="1"/>
            </p:cNvSpPr>
            <p:nvPr/>
          </p:nvSpPr>
          <p:spPr bwMode="auto">
            <a:xfrm>
              <a:off x="4968608" y="1701800"/>
              <a:ext cx="109552" cy="111125"/>
            </a:xfrm>
            <a:prstGeom prst="ellipse">
              <a:avLst/>
            </a:prstGeom>
            <a:noFill/>
            <a:ln w="28575">
              <a:solidFill>
                <a:srgbClr val="000000"/>
              </a:solidFill>
              <a:round/>
              <a:headEnd/>
              <a:tailEnd/>
            </a:ln>
            <a:effectLst>
              <a:outerShdw dist="23000" dir="5400000" rotWithShape="0">
                <a:srgbClr val="808080">
                  <a:alpha val="34999"/>
                </a:srgbClr>
              </a:outerShdw>
            </a:effectLst>
          </p:spPr>
          <p:txBody>
            <a:bodyPr anchor="ctr"/>
            <a:lstStyle/>
            <a:p>
              <a:pPr algn="ctr"/>
              <a:endParaRPr lang="en-US" sz="1800">
                <a:solidFill>
                  <a:srgbClr val="FFFFFF"/>
                </a:solidFill>
                <a:latin typeface="Arial" charset="0"/>
              </a:endParaRPr>
            </a:p>
          </p:txBody>
        </p:sp>
        <p:sp>
          <p:nvSpPr>
            <p:cNvPr id="48" name="Oval 47"/>
            <p:cNvSpPr>
              <a:spLocks noChangeArrowheads="1"/>
            </p:cNvSpPr>
            <p:nvPr/>
          </p:nvSpPr>
          <p:spPr bwMode="auto">
            <a:xfrm>
              <a:off x="3719089" y="2314575"/>
              <a:ext cx="109551" cy="109538"/>
            </a:xfrm>
            <a:prstGeom prst="ellipse">
              <a:avLst/>
            </a:prstGeom>
            <a:noFill/>
            <a:ln w="28575">
              <a:solidFill>
                <a:srgbClr val="000000"/>
              </a:solidFill>
              <a:round/>
              <a:headEnd/>
              <a:tailEnd/>
            </a:ln>
            <a:effectLst>
              <a:outerShdw dist="23000" dir="5400000" rotWithShape="0">
                <a:srgbClr val="808080">
                  <a:alpha val="34999"/>
                </a:srgbClr>
              </a:outerShdw>
            </a:effectLst>
          </p:spPr>
          <p:txBody>
            <a:bodyPr anchor="ctr"/>
            <a:lstStyle/>
            <a:p>
              <a:pPr algn="ctr"/>
              <a:endParaRPr lang="en-US" sz="1800">
                <a:solidFill>
                  <a:srgbClr val="FFFFFF"/>
                </a:solidFill>
                <a:latin typeface="Arial" charset="0"/>
              </a:endParaRPr>
            </a:p>
          </p:txBody>
        </p:sp>
        <p:sp>
          <p:nvSpPr>
            <p:cNvPr id="49" name="Oval 48"/>
            <p:cNvSpPr>
              <a:spLocks noChangeArrowheads="1"/>
            </p:cNvSpPr>
            <p:nvPr/>
          </p:nvSpPr>
          <p:spPr bwMode="auto">
            <a:xfrm>
              <a:off x="4962257" y="2316163"/>
              <a:ext cx="109552" cy="111125"/>
            </a:xfrm>
            <a:prstGeom prst="ellipse">
              <a:avLst/>
            </a:prstGeom>
            <a:noFill/>
            <a:ln w="28575">
              <a:solidFill>
                <a:srgbClr val="000000"/>
              </a:solidFill>
              <a:round/>
              <a:headEnd/>
              <a:tailEnd/>
            </a:ln>
            <a:effectLst>
              <a:outerShdw dist="23000" dir="5400000" rotWithShape="0">
                <a:srgbClr val="808080">
                  <a:alpha val="34999"/>
                </a:srgbClr>
              </a:outerShdw>
            </a:effectLst>
          </p:spPr>
          <p:txBody>
            <a:bodyPr anchor="ctr"/>
            <a:lstStyle/>
            <a:p>
              <a:pPr algn="ctr"/>
              <a:endParaRPr lang="en-US" sz="1800">
                <a:solidFill>
                  <a:srgbClr val="FFFFFF"/>
                </a:solidFill>
                <a:latin typeface="Arial" charset="0"/>
              </a:endParaRPr>
            </a:p>
          </p:txBody>
        </p:sp>
        <p:sp>
          <p:nvSpPr>
            <p:cNvPr id="52" name="Arc 51"/>
            <p:cNvSpPr>
              <a:spLocks noChangeArrowheads="1"/>
            </p:cNvSpPr>
            <p:nvPr/>
          </p:nvSpPr>
          <p:spPr bwMode="auto">
            <a:xfrm>
              <a:off x="4792374" y="1371600"/>
              <a:ext cx="228629" cy="558800"/>
            </a:xfrm>
            <a:custGeom>
              <a:avLst/>
              <a:gdLst>
                <a:gd name="T0" fmla="*/ 114314 w 228629"/>
                <a:gd name="T1" fmla="*/ 0 h 558800"/>
                <a:gd name="T2" fmla="*/ 114315 w 228629"/>
                <a:gd name="T3" fmla="*/ 279400 h 558800"/>
                <a:gd name="T4" fmla="*/ 228629 w 228629"/>
                <a:gd name="T5" fmla="*/ 279400 h 558800"/>
                <a:gd name="T6" fmla="*/ 2 60000 65536"/>
                <a:gd name="T7" fmla="*/ 2 60000 65536"/>
                <a:gd name="T8" fmla="*/ 1 60000 65536"/>
                <a:gd name="T9" fmla="*/ 114314 w 228629"/>
                <a:gd name="T10" fmla="*/ 0 h 558800"/>
                <a:gd name="T11" fmla="*/ 228629 w 228629"/>
                <a:gd name="T12" fmla="*/ 279400 h 558800"/>
              </a:gdLst>
              <a:ahLst/>
              <a:cxnLst>
                <a:cxn ang="T6">
                  <a:pos x="T0" y="T1"/>
                </a:cxn>
                <a:cxn ang="T7">
                  <a:pos x="T2" y="T3"/>
                </a:cxn>
                <a:cxn ang="T8">
                  <a:pos x="T4" y="T5"/>
                </a:cxn>
              </a:cxnLst>
              <a:rect l="T9" t="T10" r="T11" b="T12"/>
              <a:pathLst>
                <a:path w="228629" h="558800" stroke="0">
                  <a:moveTo>
                    <a:pt x="114314" y="0"/>
                  </a:moveTo>
                  <a:lnTo>
                    <a:pt x="114313" y="0"/>
                  </a:lnTo>
                  <a:cubicBezTo>
                    <a:pt x="177448" y="0"/>
                    <a:pt x="228629" y="125091"/>
                    <a:pt x="228629" y="279400"/>
                  </a:cubicBezTo>
                  <a:lnTo>
                    <a:pt x="114315" y="279400"/>
                  </a:lnTo>
                  <a:close/>
                </a:path>
                <a:path w="228629" h="558800" fill="none">
                  <a:moveTo>
                    <a:pt x="114314" y="0"/>
                  </a:moveTo>
                  <a:lnTo>
                    <a:pt x="114313" y="0"/>
                  </a:lnTo>
                  <a:cubicBezTo>
                    <a:pt x="177448" y="0"/>
                    <a:pt x="228629" y="125091"/>
                    <a:pt x="228629" y="279400"/>
                  </a:cubicBezTo>
                </a:path>
              </a:pathLst>
            </a:custGeom>
            <a:noFill/>
            <a:ln w="25400">
              <a:solidFill>
                <a:schemeClr val="bg2"/>
              </a:solidFill>
              <a:miter lim="800000"/>
              <a:headEnd/>
              <a:tailEnd type="stealth" w="med" len="med"/>
            </a:ln>
            <a:effectLst>
              <a:outerShdw dist="20000" dir="5400000" rotWithShape="0">
                <a:srgbClr val="808080">
                  <a:alpha val="37999"/>
                </a:srgbClr>
              </a:outerShdw>
            </a:effectLst>
          </p:spPr>
          <p:txBody>
            <a:bodyPr anchor="ctr"/>
            <a:lstStyle/>
            <a:p>
              <a:pPr algn="ctr"/>
              <a:endParaRPr lang="en-US" sz="1800">
                <a:latin typeface="Arial" charset="0"/>
              </a:endParaRPr>
            </a:p>
          </p:txBody>
        </p:sp>
        <p:cxnSp>
          <p:nvCxnSpPr>
            <p:cNvPr id="55" name="Straight Connector 54"/>
            <p:cNvCxnSpPr>
              <a:cxnSpLocks noChangeShapeType="1"/>
            </p:cNvCxnSpPr>
            <p:nvPr/>
          </p:nvCxnSpPr>
          <p:spPr bwMode="auto">
            <a:xfrm rot="5400000">
              <a:off x="6555519" y="2326482"/>
              <a:ext cx="79375"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75" name="Straight Connector 74"/>
            <p:cNvCxnSpPr>
              <a:cxnSpLocks noChangeShapeType="1"/>
            </p:cNvCxnSpPr>
            <p:nvPr/>
          </p:nvCxnSpPr>
          <p:spPr bwMode="auto">
            <a:xfrm rot="5400000">
              <a:off x="6554725" y="1792288"/>
              <a:ext cx="80963" cy="1588"/>
            </a:xfrm>
            <a:prstGeom prst="line">
              <a:avLst/>
            </a:prstGeom>
            <a:noFill/>
            <a:ln w="25400">
              <a:solidFill>
                <a:srgbClr val="000000"/>
              </a:solidFill>
              <a:round/>
              <a:headEnd/>
              <a:tailEnd/>
            </a:ln>
            <a:effectLst>
              <a:outerShdw dist="20000" dir="5400000" rotWithShape="0">
                <a:srgbClr val="808080">
                  <a:alpha val="37999"/>
                </a:srgbClr>
              </a:outerShdw>
            </a:effectLst>
          </p:spPr>
        </p:cxnSp>
        <p:sp>
          <p:nvSpPr>
            <p:cNvPr id="76" name="Arc 75"/>
            <p:cNvSpPr>
              <a:spLocks noChangeArrowheads="1"/>
            </p:cNvSpPr>
            <p:nvPr/>
          </p:nvSpPr>
          <p:spPr bwMode="auto">
            <a:xfrm flipH="1">
              <a:off x="3776246" y="1371600"/>
              <a:ext cx="228629" cy="558800"/>
            </a:xfrm>
            <a:custGeom>
              <a:avLst/>
              <a:gdLst>
                <a:gd name="T0" fmla="*/ 114314 w 228629"/>
                <a:gd name="T1" fmla="*/ 0 h 558800"/>
                <a:gd name="T2" fmla="*/ 114315 w 228629"/>
                <a:gd name="T3" fmla="*/ 279400 h 558800"/>
                <a:gd name="T4" fmla="*/ 228629 w 228629"/>
                <a:gd name="T5" fmla="*/ 279400 h 558800"/>
                <a:gd name="T6" fmla="*/ 2 60000 65536"/>
                <a:gd name="T7" fmla="*/ 2 60000 65536"/>
                <a:gd name="T8" fmla="*/ 1 60000 65536"/>
                <a:gd name="T9" fmla="*/ 114314 w 228629"/>
                <a:gd name="T10" fmla="*/ 0 h 558800"/>
                <a:gd name="T11" fmla="*/ 228629 w 228629"/>
                <a:gd name="T12" fmla="*/ 279400 h 558800"/>
              </a:gdLst>
              <a:ahLst/>
              <a:cxnLst>
                <a:cxn ang="T6">
                  <a:pos x="T0" y="T1"/>
                </a:cxn>
                <a:cxn ang="T7">
                  <a:pos x="T2" y="T3"/>
                </a:cxn>
                <a:cxn ang="T8">
                  <a:pos x="T4" y="T5"/>
                </a:cxn>
              </a:cxnLst>
              <a:rect l="T9" t="T10" r="T11" b="T12"/>
              <a:pathLst>
                <a:path w="228629" h="558800" stroke="0">
                  <a:moveTo>
                    <a:pt x="114314" y="0"/>
                  </a:moveTo>
                  <a:lnTo>
                    <a:pt x="114313" y="0"/>
                  </a:lnTo>
                  <a:cubicBezTo>
                    <a:pt x="177448" y="0"/>
                    <a:pt x="228629" y="125091"/>
                    <a:pt x="228629" y="279400"/>
                  </a:cubicBezTo>
                  <a:lnTo>
                    <a:pt x="114315" y="279400"/>
                  </a:lnTo>
                  <a:close/>
                </a:path>
                <a:path w="228629" h="558800" fill="none">
                  <a:moveTo>
                    <a:pt x="114314" y="0"/>
                  </a:moveTo>
                  <a:lnTo>
                    <a:pt x="114313" y="0"/>
                  </a:lnTo>
                  <a:cubicBezTo>
                    <a:pt x="177448" y="0"/>
                    <a:pt x="228629" y="125091"/>
                    <a:pt x="228629" y="279400"/>
                  </a:cubicBezTo>
                </a:path>
              </a:pathLst>
            </a:custGeom>
            <a:noFill/>
            <a:ln w="25400">
              <a:solidFill>
                <a:schemeClr val="bg2"/>
              </a:solidFill>
              <a:miter lim="800000"/>
              <a:headEnd/>
              <a:tailEnd type="stealth" w="med" len="med"/>
            </a:ln>
            <a:effectLst>
              <a:outerShdw dist="20000" dir="5400000" rotWithShape="0">
                <a:srgbClr val="808080">
                  <a:alpha val="37999"/>
                </a:srgbClr>
              </a:outerShdw>
            </a:effectLst>
          </p:spPr>
          <p:txBody>
            <a:bodyPr anchor="ctr"/>
            <a:lstStyle/>
            <a:p>
              <a:pPr algn="ctr"/>
              <a:endParaRPr lang="en-US" sz="1800">
                <a:latin typeface="Arial" charset="0"/>
              </a:endParaRPr>
            </a:p>
          </p:txBody>
        </p:sp>
        <p:sp>
          <p:nvSpPr>
            <p:cNvPr id="19494" name="TextBox 76"/>
            <p:cNvSpPr txBox="1">
              <a:spLocks noChangeArrowheads="1"/>
            </p:cNvSpPr>
            <p:nvPr/>
          </p:nvSpPr>
          <p:spPr bwMode="auto">
            <a:xfrm>
              <a:off x="3814660" y="1168400"/>
              <a:ext cx="278817" cy="307777"/>
            </a:xfrm>
            <a:prstGeom prst="rect">
              <a:avLst/>
            </a:prstGeom>
            <a:noFill/>
            <a:ln w="9525">
              <a:noFill/>
              <a:miter lim="800000"/>
              <a:headEnd/>
              <a:tailEnd/>
            </a:ln>
          </p:spPr>
          <p:txBody>
            <a:bodyPr wrap="none">
              <a:spAutoFit/>
            </a:bodyPr>
            <a:lstStyle/>
            <a:p>
              <a:r>
                <a:rPr lang="en-US" sz="1400"/>
                <a:t>1</a:t>
              </a:r>
            </a:p>
          </p:txBody>
        </p:sp>
        <p:sp>
          <p:nvSpPr>
            <p:cNvPr id="19495" name="TextBox 77"/>
            <p:cNvSpPr txBox="1">
              <a:spLocks noChangeArrowheads="1"/>
            </p:cNvSpPr>
            <p:nvPr/>
          </p:nvSpPr>
          <p:spPr bwMode="auto">
            <a:xfrm>
              <a:off x="4690377" y="1178123"/>
              <a:ext cx="278817" cy="307777"/>
            </a:xfrm>
            <a:prstGeom prst="rect">
              <a:avLst/>
            </a:prstGeom>
            <a:noFill/>
            <a:ln w="9525">
              <a:noFill/>
              <a:miter lim="800000"/>
              <a:headEnd/>
              <a:tailEnd/>
            </a:ln>
          </p:spPr>
          <p:txBody>
            <a:bodyPr wrap="none">
              <a:spAutoFit/>
            </a:bodyPr>
            <a:lstStyle/>
            <a:p>
              <a:r>
                <a:rPr lang="en-US" sz="1400"/>
                <a:t>2</a:t>
              </a:r>
            </a:p>
          </p:txBody>
        </p:sp>
        <p:sp>
          <p:nvSpPr>
            <p:cNvPr id="19496" name="TextBox 78"/>
            <p:cNvSpPr txBox="1">
              <a:spLocks noChangeArrowheads="1"/>
            </p:cNvSpPr>
            <p:nvPr/>
          </p:nvSpPr>
          <p:spPr bwMode="auto">
            <a:xfrm>
              <a:off x="4233177" y="2664023"/>
              <a:ext cx="994596" cy="307777"/>
            </a:xfrm>
            <a:prstGeom prst="rect">
              <a:avLst/>
            </a:prstGeom>
            <a:noFill/>
            <a:ln w="9525">
              <a:noFill/>
              <a:miter lim="800000"/>
              <a:headEnd/>
              <a:tailEnd/>
            </a:ln>
          </p:spPr>
          <p:txBody>
            <a:bodyPr wrap="none">
              <a:spAutoFit/>
            </a:bodyPr>
            <a:lstStyle/>
            <a:p>
              <a:r>
                <a:rPr lang="en-US" sz="1400"/>
                <a:t>Ref = GND</a:t>
              </a:r>
            </a:p>
          </p:txBody>
        </p:sp>
        <p:sp>
          <p:nvSpPr>
            <p:cNvPr id="80" name="Arc 79"/>
            <p:cNvSpPr/>
            <p:nvPr/>
          </p:nvSpPr>
          <p:spPr>
            <a:xfrm>
              <a:off x="3852455" y="1885950"/>
              <a:ext cx="1143144" cy="381000"/>
            </a:xfrm>
            <a:prstGeom prst="arc">
              <a:avLst>
                <a:gd name="adj1" fmla="val 7386681"/>
                <a:gd name="adj2" fmla="val 4091915"/>
              </a:avLst>
            </a:prstGeom>
            <a:ln w="15875" cap="flat" cmpd="sng" algn="ctr">
              <a:solidFill>
                <a:srgbClr val="808080"/>
              </a:solidFill>
              <a:prstDash val="dash"/>
              <a:round/>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en-US" sz="1800">
                <a:ea typeface="ＭＳ Ｐゴシック" charset="-128"/>
              </a:endParaRPr>
            </a:p>
          </p:txBody>
        </p:sp>
        <p:sp>
          <p:nvSpPr>
            <p:cNvPr id="19498" name="TextBox 80"/>
            <p:cNvSpPr txBox="1">
              <a:spLocks noChangeArrowheads="1"/>
            </p:cNvSpPr>
            <p:nvPr/>
          </p:nvSpPr>
          <p:spPr bwMode="auto">
            <a:xfrm>
              <a:off x="4056802" y="1825823"/>
              <a:ext cx="709775" cy="307777"/>
            </a:xfrm>
            <a:prstGeom prst="rect">
              <a:avLst/>
            </a:prstGeom>
            <a:noFill/>
            <a:ln w="9525">
              <a:noFill/>
              <a:miter lim="800000"/>
              <a:headEnd/>
              <a:tailEnd/>
            </a:ln>
          </p:spPr>
          <p:txBody>
            <a:bodyPr wrap="none">
              <a:spAutoFit/>
            </a:bodyPr>
            <a:lstStyle/>
            <a:p>
              <a:r>
                <a:rPr lang="en-US" sz="1400"/>
                <a:t>path C</a:t>
              </a:r>
            </a:p>
          </p:txBody>
        </p:sp>
      </p:grpSp>
      <p:cxnSp>
        <p:nvCxnSpPr>
          <p:cNvPr id="44" name="Straight Connector 43"/>
          <p:cNvCxnSpPr/>
          <p:nvPr/>
        </p:nvCxnSpPr>
        <p:spPr>
          <a:xfrm>
            <a:off x="4099560" y="3840480"/>
            <a:ext cx="99060" cy="0"/>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horizontal)">
                                      <p:cBhvr>
                                        <p:cTn id="7" dur="500"/>
                                        <p:tgtEl>
                                          <p:spTgt spid="358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847"/>
                                        </p:tgtEl>
                                        <p:attrNameLst>
                                          <p:attrName>style.visibility</p:attrName>
                                        </p:attrNameLst>
                                      </p:cBhvr>
                                      <p:to>
                                        <p:strVal val="visible"/>
                                      </p:to>
                                    </p:set>
                                    <p:animEffect transition="in" filter="blinds(horizontal)">
                                      <p:cBhvr>
                                        <p:cTn id="10" dur="500"/>
                                        <p:tgtEl>
                                          <p:spTgt spid="3584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5848"/>
                                        </p:tgtEl>
                                        <p:attrNameLst>
                                          <p:attrName>style.visibility</p:attrName>
                                        </p:attrNameLst>
                                      </p:cBhvr>
                                      <p:to>
                                        <p:strVal val="visible"/>
                                      </p:to>
                                    </p:set>
                                    <p:animEffect transition="in" filter="blinds(horizontal)">
                                      <p:cBhvr>
                                        <p:cTn id="15" dur="500"/>
                                        <p:tgtEl>
                                          <p:spTgt spid="35848"/>
                                        </p:tgtEl>
                                      </p:cBhvr>
                                    </p:animEffect>
                                  </p:childTnLst>
                                </p:cTn>
                              </p:par>
                              <p:par>
                                <p:cTn id="16" presetID="3" presetClass="entr" presetSubtype="10" fill="hold" nodeType="withEffect">
                                  <p:stCondLst>
                                    <p:cond delay="0"/>
                                  </p:stCondLst>
                                  <p:childTnLst>
                                    <p:set>
                                      <p:cBhvr>
                                        <p:cTn id="17" dur="1" fill="hold">
                                          <p:stCondLst>
                                            <p:cond delay="0"/>
                                          </p:stCondLst>
                                        </p:cTn>
                                        <p:tgtEl>
                                          <p:spTgt spid="35844"/>
                                        </p:tgtEl>
                                        <p:attrNameLst>
                                          <p:attrName>style.visibility</p:attrName>
                                        </p:attrNameLst>
                                      </p:cBhvr>
                                      <p:to>
                                        <p:strVal val="visible"/>
                                      </p:to>
                                    </p:set>
                                    <p:animEffect transition="in" filter="blinds(horizontal)">
                                      <p:cBhvr>
                                        <p:cTn id="18" dur="500"/>
                                        <p:tgtEl>
                                          <p:spTgt spid="35844"/>
                                        </p:tgtEl>
                                      </p:cBhvr>
                                    </p:animEffect>
                                  </p:childTnLst>
                                </p:cTn>
                              </p:par>
                              <p:par>
                                <p:cTn id="19" presetID="3" presetClass="entr" presetSubtype="10" fill="hold" nodeType="withEffect">
                                  <p:stCondLst>
                                    <p:cond delay="0"/>
                                  </p:stCondLst>
                                  <p:childTnLst>
                                    <p:set>
                                      <p:cBhvr>
                                        <p:cTn id="20" dur="1" fill="hold">
                                          <p:stCondLst>
                                            <p:cond delay="0"/>
                                          </p:stCondLst>
                                        </p:cTn>
                                        <p:tgtEl>
                                          <p:spTgt spid="35845"/>
                                        </p:tgtEl>
                                        <p:attrNameLst>
                                          <p:attrName>style.visibility</p:attrName>
                                        </p:attrNameLst>
                                      </p:cBhvr>
                                      <p:to>
                                        <p:strVal val="visible"/>
                                      </p:to>
                                    </p:set>
                                    <p:animEffect transition="in" filter="blinds(horizontal)">
                                      <p:cBhvr>
                                        <p:cTn id="21" dur="500"/>
                                        <p:tgtEl>
                                          <p:spTgt spid="358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458"/>
                                        </p:tgtEl>
                                        <p:attrNameLst>
                                          <p:attrName>style.visibility</p:attrName>
                                        </p:attrNameLst>
                                      </p:cBhvr>
                                      <p:to>
                                        <p:strVal val="visible"/>
                                      </p:to>
                                    </p:set>
                                    <p:animEffect transition="in" filter="fade">
                                      <p:cBhvr>
                                        <p:cTn id="24" dur="500"/>
                                        <p:tgtEl>
                                          <p:spTgt spid="194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466"/>
                                        </p:tgtEl>
                                        <p:attrNameLst>
                                          <p:attrName>style.visibility</p:attrName>
                                        </p:attrNameLst>
                                      </p:cBhvr>
                                      <p:to>
                                        <p:strVal val="visible"/>
                                      </p:to>
                                    </p:set>
                                    <p:animEffect transition="in" filter="fade">
                                      <p:cBhvr>
                                        <p:cTn id="27"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35847" grpId="0"/>
      <p:bldP spid="35848" grpId="0"/>
      <p:bldP spid="194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t>Regenerative Brakes</a:t>
            </a:r>
            <a:endParaRPr lang="en-US" u="sng" dirty="0"/>
          </a:p>
        </p:txBody>
      </p:sp>
      <p:sp>
        <p:nvSpPr>
          <p:cNvPr id="6" name="TextBox 5"/>
          <p:cNvSpPr txBox="1"/>
          <p:nvPr/>
        </p:nvSpPr>
        <p:spPr>
          <a:xfrm>
            <a:off x="5334000" y="914400"/>
            <a:ext cx="3657600" cy="1477328"/>
          </a:xfrm>
          <a:prstGeom prst="rect">
            <a:avLst/>
          </a:prstGeom>
          <a:noFill/>
        </p:spPr>
        <p:txBody>
          <a:bodyPr wrap="square" rtlCol="0">
            <a:spAutoFit/>
          </a:bodyPr>
          <a:lstStyle/>
          <a:p>
            <a:r>
              <a:rPr lang="en-US" dirty="0" smtClean="0"/>
              <a:t>Hybrid cars:</a:t>
            </a:r>
          </a:p>
          <a:p>
            <a:endParaRPr lang="en-US" dirty="0" smtClean="0"/>
          </a:p>
          <a:p>
            <a:r>
              <a:rPr lang="en-US" dirty="0" smtClean="0"/>
              <a:t>Energy from regenerative braking is stored in banks of capacitors or the battery.</a:t>
            </a:r>
            <a:endParaRPr lang="en-US" dirty="0"/>
          </a:p>
        </p:txBody>
      </p:sp>
      <p:sp>
        <p:nvSpPr>
          <p:cNvPr id="8" name="Rectangle 7"/>
          <p:cNvSpPr/>
          <p:nvPr/>
        </p:nvSpPr>
        <p:spPr>
          <a:xfrm>
            <a:off x="5029200" y="4495800"/>
            <a:ext cx="3048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ike copy.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83200" y="5343942"/>
            <a:ext cx="3860800" cy="1361658"/>
          </a:xfrm>
          <a:prstGeom prst="rect">
            <a:avLst/>
          </a:prstGeom>
        </p:spPr>
      </p:pic>
      <p:sp>
        <p:nvSpPr>
          <p:cNvPr id="7" name="TextBox 6"/>
          <p:cNvSpPr txBox="1"/>
          <p:nvPr/>
        </p:nvSpPr>
        <p:spPr>
          <a:xfrm>
            <a:off x="5334000" y="2514600"/>
            <a:ext cx="1967205" cy="584776"/>
          </a:xfrm>
          <a:prstGeom prst="rect">
            <a:avLst/>
          </a:prstGeom>
          <a:noFill/>
        </p:spPr>
        <p:txBody>
          <a:bodyPr wrap="none" rtlCol="0">
            <a:spAutoFit/>
          </a:bodyPr>
          <a:lstStyle/>
          <a:p>
            <a:pPr marL="342900" indent="-342900">
              <a:buAutoNum type="arabicPeriod"/>
            </a:pPr>
            <a:r>
              <a:rPr lang="en-US" sz="1600" dirty="0" smtClean="0">
                <a:latin typeface="Trebuchet MS"/>
                <a:cs typeface="Trebuchet MS"/>
              </a:rPr>
              <a:t>Bicycling along</a:t>
            </a:r>
          </a:p>
          <a:p>
            <a:r>
              <a:rPr lang="en-US" sz="1600" dirty="0" smtClean="0">
                <a:latin typeface="Trebuchet MS"/>
                <a:cs typeface="Trebuchet MS"/>
              </a:rPr>
              <a:t>with kinetic energy</a:t>
            </a:r>
            <a:endParaRPr lang="en-US" sz="1600" dirty="0">
              <a:latin typeface="Trebuchet MS"/>
              <a:cs typeface="Trebuchet MS"/>
            </a:endParaRPr>
          </a:p>
        </p:txBody>
      </p:sp>
      <p:sp>
        <p:nvSpPr>
          <p:cNvPr id="11" name="TextBox 10"/>
          <p:cNvSpPr txBox="1"/>
          <p:nvPr/>
        </p:nvSpPr>
        <p:spPr>
          <a:xfrm>
            <a:off x="5715000" y="3200400"/>
            <a:ext cx="2151050" cy="1107996"/>
          </a:xfrm>
          <a:prstGeom prst="rect">
            <a:avLst/>
          </a:prstGeom>
          <a:noFill/>
        </p:spPr>
        <p:txBody>
          <a:bodyPr wrap="none" rtlCol="0">
            <a:spAutoFit/>
          </a:bodyPr>
          <a:lstStyle/>
          <a:p>
            <a:r>
              <a:rPr lang="en-US" dirty="0" smtClean="0">
                <a:latin typeface="Trebuchet MS"/>
                <a:cs typeface="Trebuchet MS"/>
              </a:rPr>
              <a:t>2.  </a:t>
            </a:r>
            <a:r>
              <a:rPr lang="en-US" sz="1600" dirty="0" smtClean="0">
                <a:latin typeface="Trebuchet MS"/>
                <a:cs typeface="Trebuchet MS"/>
              </a:rPr>
              <a:t>Brake going up</a:t>
            </a:r>
          </a:p>
          <a:p>
            <a:r>
              <a:rPr lang="en-US" sz="1600" dirty="0" smtClean="0">
                <a:latin typeface="Trebuchet MS"/>
                <a:cs typeface="Trebuchet MS"/>
              </a:rPr>
              <a:t>ramp. Kinetic energy</a:t>
            </a:r>
          </a:p>
          <a:p>
            <a:r>
              <a:rPr lang="en-US" sz="1600" dirty="0" smtClean="0">
                <a:latin typeface="Trebuchet MS"/>
                <a:cs typeface="Trebuchet MS"/>
              </a:rPr>
              <a:t>stored as potential</a:t>
            </a:r>
          </a:p>
          <a:p>
            <a:r>
              <a:rPr lang="en-US" sz="1600" dirty="0">
                <a:latin typeface="Trebuchet MS"/>
                <a:cs typeface="Trebuchet MS"/>
              </a:rPr>
              <a:t>e</a:t>
            </a:r>
            <a:r>
              <a:rPr lang="en-US" sz="1600" dirty="0" smtClean="0">
                <a:latin typeface="Trebuchet MS"/>
                <a:cs typeface="Trebuchet MS"/>
              </a:rPr>
              <a:t>nergy.</a:t>
            </a:r>
            <a:endParaRPr lang="en-US" sz="1600" dirty="0">
              <a:latin typeface="Trebuchet MS"/>
              <a:cs typeface="Trebuchet MS"/>
            </a:endParaRPr>
          </a:p>
        </p:txBody>
      </p:sp>
      <p:sp>
        <p:nvSpPr>
          <p:cNvPr id="9" name="TextBox 8"/>
          <p:cNvSpPr txBox="1"/>
          <p:nvPr/>
        </p:nvSpPr>
        <p:spPr>
          <a:xfrm>
            <a:off x="6477868" y="4114800"/>
            <a:ext cx="2742332" cy="1323439"/>
          </a:xfrm>
          <a:prstGeom prst="rect">
            <a:avLst/>
          </a:prstGeom>
          <a:noFill/>
        </p:spPr>
        <p:txBody>
          <a:bodyPr wrap="none" rtlCol="0">
            <a:spAutoFit/>
          </a:bodyPr>
          <a:lstStyle/>
          <a:p>
            <a:r>
              <a:rPr lang="en-US" sz="2000" dirty="0" smtClean="0"/>
              <a:t>3. </a:t>
            </a:r>
            <a:r>
              <a:rPr lang="en-US" dirty="0" smtClean="0"/>
              <a:t>Roll down ramp to</a:t>
            </a:r>
          </a:p>
          <a:p>
            <a:r>
              <a:rPr lang="en-US" sz="2000" dirty="0" smtClean="0"/>
              <a:t>convert stored potential</a:t>
            </a:r>
          </a:p>
          <a:p>
            <a:r>
              <a:rPr lang="en-US" sz="2000" dirty="0" smtClean="0"/>
              <a:t>energy back to kinetic</a:t>
            </a:r>
          </a:p>
          <a:p>
            <a:r>
              <a:rPr lang="en-US" sz="2000" dirty="0" smtClean="0"/>
              <a:t>energy!</a:t>
            </a:r>
            <a:endParaRPr lang="en-US" sz="2000" dirty="0"/>
          </a:p>
        </p:txBody>
      </p:sp>
      <p:cxnSp>
        <p:nvCxnSpPr>
          <p:cNvPr id="12" name="Straight Connector 11"/>
          <p:cNvCxnSpPr/>
          <p:nvPr/>
        </p:nvCxnSpPr>
        <p:spPr>
          <a:xfrm>
            <a:off x="5562600" y="3200400"/>
            <a:ext cx="30480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19800" y="4267200"/>
            <a:ext cx="533400" cy="1219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924800" y="5181600"/>
            <a:ext cx="3048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 Box 11"/>
          <p:cNvSpPr txBox="1">
            <a:spLocks noChangeArrowheads="1"/>
          </p:cNvSpPr>
          <p:nvPr/>
        </p:nvSpPr>
        <p:spPr bwMode="auto">
          <a:xfrm>
            <a:off x="1295400" y="4800600"/>
            <a:ext cx="2557035" cy="307777"/>
          </a:xfrm>
          <a:prstGeom prst="rect">
            <a:avLst/>
          </a:prstGeom>
          <a:noFill/>
          <a:ln w="9525">
            <a:noFill/>
            <a:miter lim="800000"/>
            <a:headEnd/>
            <a:tailEnd/>
          </a:ln>
        </p:spPr>
        <p:txBody>
          <a:bodyPr wrap="none">
            <a:spAutoFit/>
          </a:bodyPr>
          <a:lstStyle/>
          <a:p>
            <a:r>
              <a:rPr lang="en-US" sz="1400" dirty="0" smtClean="0">
                <a:latin typeface="Trebuchet MS"/>
                <a:cs typeface="Trebuchet MS"/>
              </a:rPr>
              <a:t>Image is in the public domain</a:t>
            </a:r>
            <a:endParaRPr lang="en-US" sz="1400" dirty="0">
              <a:latin typeface="Trebuchet MS"/>
              <a:cs typeface="Trebuchet MS"/>
            </a:endParaRPr>
          </a:p>
        </p:txBody>
      </p:sp>
      <p:pic>
        <p:nvPicPr>
          <p:cNvPr id="17" name="Picture 16"/>
          <p:cNvPicPr>
            <a:picLocks noChangeAspect="1"/>
          </p:cNvPicPr>
          <p:nvPr/>
        </p:nvPicPr>
        <p:blipFill>
          <a:blip r:embed="rId3" cstate="print"/>
          <a:stretch>
            <a:fillRect/>
          </a:stretch>
        </p:blipFill>
        <p:spPr>
          <a:xfrm>
            <a:off x="533400" y="2438400"/>
            <a:ext cx="4482488"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epsilon_o \bf{E} \cdot \bf{dA} =  \int_V \rho  dV&#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04"/>
  <p:tag name="PICTUREFILESIZE" val="5029"/>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overline{f}=q \overline{E}&#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70.875"/>
  <p:tag name="PICTUREFILESIZE" val="1270"/>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W_{ab}=q \int_a^b \overline{E}\cdot d\overline{l}&#10;= q \int_a^b \frac{d \phi}{dl} dl&#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274"/>
  <p:tag name="PICTUREFILESIZE" val="8460"/>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overline{E}| = \frac{d \phi}{dl}&#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82.875"/>
  <p:tag name="PICTUREFILESIZE" val="2153"/>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q \int_a^b d \phi&#10;= q \left[ \phi(b) - \phi(a) \right]&#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256"/>
  <p:tag name="PICTUREFILESIZE" val="6828"/>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overline{E}| = \frac{d \phi}{dl}&#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82.875"/>
  <p:tag name="PICTUREFILESIZE" val="2153"/>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W_{ab}=q \int_C \overline{E}\cdot d\overline{l}&#10;= 0&#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99.875"/>
  <p:tag name="PICTUREFILESIZE" val="4747"/>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0=\int_C \overline{E}\cdot d\overline{l}&#10;= \int_{ref}^1 \overline{E}\cdot d\overline{l}&#10;+ \int_1^2 \overline{E}\cdot d\overline{l}&#10;+ \int_2^{ref} \overline{E}\cdot d\overline{l}&#10;+ \int_{ref}^{ref} \overline{E}\cdot d\overline{l}&#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526"/>
  <p:tag name="PICTUREFILESIZE" val="13827"/>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v_1 + 0 + (-v_2) + 0&#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211.875"/>
  <p:tag name="PICTUREFILESIZE" val="3034"/>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approx   \frac{dq}{dt}\int_a^b \overline{E} \cdot d\overline{l} &#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27"/>
  <p:tag name="PICTUREFILESIZE" val="4211"/>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C \frac{dv}{dt} v &#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76"/>
  <p:tag name="PICTUREFILESIZE" val="2428"/>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Q_{enclosed}&#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06.875"/>
  <p:tag name="PICTUREFILESIZE" val="244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frac{d}{dt} \left( \frac{1}{2} C v^2 \right) &#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24"/>
  <p:tag name="PICTUREFILESIZE" val="4254"/>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W_s = \frac{1}{2} C v^2&#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11"/>
  <p:tag name="PICTUREFILESIZE" val="2899"/>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P = \frac{dW_s}{dt} = i \cdot v&#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51.875"/>
  <p:tag name="PICTUREFILESIZE" val="3627"/>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q= C v&#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67.875"/>
  <p:tag name="PICTUREFILESIZE" val="1344"/>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sigm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7"/>
  <p:tag name="PICTUREFILESIZE" val="438"/>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sigm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31"/>
  <p:tag name="PICTUREFILESIZE" val="497"/>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 \left[ \phi(b) - \phi(a) \right]&#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56"/>
  <p:tag name="PICTUREFILESIZE" val="3452"/>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W_s = \frac{1}{2} C v^2&#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11"/>
  <p:tag name="PICTUREFILESIZE" val="2899"/>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epsilon_o \bf{E} \cdot \bf{dA} =  \int_V \rho  dV&#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04"/>
  <p:tag name="PICTUREFILESIZE" val="5029"/>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Q_{enclosed}&#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06.875"/>
  <p:tag name="PICTUREFILESIZE" val="244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overline{f}=q \overline{E}&#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70.875"/>
  <p:tag name="PICTUREFILESIZE" val="1270"/>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epsilon_o \bf{E}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31.875"/>
  <p:tag name="PICTUREFILESIZE" val="747"/>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epsilon_o \bf{E}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31.875"/>
  <p:tag name="PICTUREFILESIZE" val="747"/>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bf{N}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8"/>
  <p:tag name="PICTUREFILESIZE" val="484"/>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bf{dA}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30"/>
  <p:tag name="PICTUREFILESIZE" val="710"/>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overline{E}_{point   charge} =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35"/>
  <p:tag name="PICTUREFILESIZE" val="3053"/>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V_{Hydrogen} = &#10;$$&#10;\end{document}&#10;"/>
  <p:tag name="EXTERNALNAME" val="txp_fig"/>
  <p:tag name="BLEND" val="False"/>
  <p:tag name="TRANSPARENT" val="False"/>
  <p:tag name="KEEPFILES" val="False"/>
  <p:tag name="DEBUGPAUSE" val="False"/>
  <p:tag name="RESOLUTION" val="600"/>
  <p:tag name="TIMEOUT" val="(none)"/>
  <p:tag name="BOXWIDTH" val="500"/>
  <p:tag name="BOXHEIGHT" val="543"/>
  <p:tag name="BOXFONT" val="10"/>
  <p:tag name="BOXWRAP" val="False"/>
  <p:tag name="WORKAROUNDTRANSPARENCYBUG" val="False"/>
  <p:tag name="ALLOWFONTSUBSTITUTION" val="False"/>
  <p:tag name="BITMAPFORMAT" val="pngmono"/>
  <p:tag name="ORIGWIDTH" val="115"/>
  <p:tag name="PICTUREFILESIZE" val="2685"/>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W_{S_{Hydrogen}} = &#10;$$&#10;\end{document}&#10;"/>
  <p:tag name="EXTERNALNAME" val="txp_fig"/>
  <p:tag name="BLEND" val="False"/>
  <p:tag name="TRANSPARENT" val="False"/>
  <p:tag name="KEEPFILES" val="False"/>
  <p:tag name="DEBUGPAUSE" val="False"/>
  <p:tag name="RESOLUTION" val="600"/>
  <p:tag name="TIMEOUT" val="(none)"/>
  <p:tag name="BOXWIDTH" val="500"/>
  <p:tag name="BOXHEIGHT" val="543"/>
  <p:tag name="BOXFONT" val="10"/>
  <p:tag name="BOXWRAP" val="False"/>
  <p:tag name="WORKAROUNDTRANSPARENCYBUG" val="False"/>
  <p:tag name="ALLOWFONTSUBSTITUTION" val="False"/>
  <p:tag name="BITMAPFORMAT" val="pngmono"/>
  <p:tag name="ORIGWIDTH" val="120"/>
  <p:tag name="PICTUREFILESIZE" val="2796"/>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epsilon_o \bf{E} \cdot \bf{dA} =  \int_V \rho  dV&#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04"/>
  <p:tag name="PICTUREFILESIZE" val="5029"/>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Q_{enclosed}&#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06.875"/>
  <p:tag name="PICTUREFILESIZE" val="2445"/>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W_s = \frac{1}{2} C v^2&#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11"/>
  <p:tag name="PICTUREFILESIZE" val="2899"/>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int_a^b \overline{f} \cdot dx = W_{ab}&#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45.875"/>
  <p:tag name="PICTUREFILESIZE" val="4018"/>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W_{ab}=q \int_a^b \overline{E}\cdot d\overline{l}&#10;= q \int_a^b \frac{d \phi}{dl} dl&#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274"/>
  <p:tag name="PICTUREFILESIZE" val="8460"/>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P = \frac{dW_{ab}}{dt}&#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96"/>
  <p:tag name="PICTUREFILESIZE" val="2758"/>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frac{d}{dt} \left[ q \int_a^b \overline{E} \cdot d\overline{l} \right]&#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56"/>
  <p:tag name="PICTUREFILESIZE" val="4457"/>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left[ \frac{dq}{dt}\int_a^b \overline{E} \cdot d\overline{l} &#10;+ q\int_a^b \frac{d\overline{E}}{dt} \cdot d\overline{l} \right]&#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277.875"/>
  <p:tag name="PICTUREFILESIZE" val="8375"/>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P \approx   \frac{dq}{dt}\int_a^b \overline{E} \cdot d\overline{l} &#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48.875"/>
  <p:tag name="PICTUREFILESIZE" val="4705"/>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 v&#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42"/>
  <p:tag name="PICTUREFILESIZE" val="731"/>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 \left[ \phi(b) - \phi(a) \right]&#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56"/>
  <p:tag name="PICTUREFILESIZE" val="3452"/>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 \left[ \phi(b) - \phi(a) \right]&#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56"/>
  <p:tag name="PICTUREFILESIZE" val="345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q \int_a^b \overline{E} \cdot d \overline{l}&#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115.875"/>
  <p:tag name="PICTUREFILESIZE" val="28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q \int_a^b d \phi&#10;= q \left[ \phi(b) - \phi(a) \right]&#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256"/>
  <p:tag name="PICTUREFILESIZE" val="6828"/>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W_{ab}=q \int_a^b \overline{E}\cdot d\overline{l}&#10;= q \int_a^b \frac{d \phi}{dl} dl&#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274"/>
  <p:tag name="PICTUREFILESIZE" val="8460"/>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overline{E}| = \frac{d \phi}{dl}&#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82.875"/>
  <p:tag name="PICTUREFILESIZE" val="2153"/>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overline{f}=q \overline{E}&#10;$$&#10;\end{document}&#10;"/>
  <p:tag name="EXTERNALNAME" val="txp_fig"/>
  <p:tag name="BLEND" val="False"/>
  <p:tag name="TRANSPARENT" val="False"/>
  <p:tag name="KEEPFILES" val="False"/>
  <p:tag name="DEBUGPAUSE" val="False"/>
  <p:tag name="RESOLUTION" val="600"/>
  <p:tag name="TIMEOUT" val="(none)"/>
  <p:tag name="BOXWIDTH" val="500"/>
  <p:tag name="BOXHEIGHT" val="433"/>
  <p:tag name="BOXFONT" val="10"/>
  <p:tag name="BOXWRAP" val="False"/>
  <p:tag name="WORKAROUNDTRANSPARENCYBUG" val="False"/>
  <p:tag name="ALLOWFONTSUBSTITUTION" val="False"/>
  <p:tag name="BITMAPFORMAT" val="pngmono"/>
  <p:tag name="ORIGWIDTH" val="70.875"/>
  <p:tag name="PICTUREFILESIZE" val="127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1180</Words>
  <Application>Microsoft Office PowerPoint</Application>
  <PresentationFormat>On-screen Show (4:3)</PresentationFormat>
  <Paragraphs>280</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Regenerative Brakes</vt:lpstr>
      <vt:lpstr>Slide 10</vt:lpstr>
      <vt:lpstr>Slide 11</vt:lpstr>
      <vt:lpstr>Slide 12</vt:lpstr>
      <vt:lpstr>Slide 13</vt:lpstr>
      <vt:lpstr>Today’s Culture Moment</vt:lpstr>
      <vt:lpstr>Slide 15</vt:lpstr>
      <vt:lpstr>Slide 16</vt:lpstr>
      <vt:lpstr>Slide 17</vt:lpstr>
      <vt:lpstr>Slide 18</vt:lpstr>
      <vt:lpstr>Slide 19</vt:lpstr>
      <vt:lpstr>Slide 20</vt:lpstr>
      <vt:lpstr>Slide 21</vt:lpstr>
      <vt:lpstr>Slide 22</vt:lpstr>
      <vt:lpstr>Slide 23</vt:lpstr>
      <vt:lpstr>Summary</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Ta-Ming</dc:creator>
  <cp:lastModifiedBy>Janet Chuang</cp:lastModifiedBy>
  <cp:revision>116</cp:revision>
  <dcterms:created xsi:type="dcterms:W3CDTF">2006-08-16T00:00:00Z</dcterms:created>
  <dcterms:modified xsi:type="dcterms:W3CDTF">2013-01-15T20:43:25Z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1245315</vt:lpwstr>
  </property>
  <property fmtid="{D5CDD505-2E9C-101B-9397-08002B2CF9AE}" pid="3" name="NXPowerLiteSettings">
    <vt:lpwstr>F7000400038000</vt:lpwstr>
  </property>
  <property fmtid="{D5CDD505-2E9C-101B-9397-08002B2CF9AE}" pid="4" name="NXPowerLiteVersion">
    <vt:lpwstr>D5.0.8</vt:lpwstr>
  </property>
</Properties>
</file>