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70" r:id="rId3"/>
    <p:sldId id="267" r:id="rId4"/>
    <p:sldId id="257" r:id="rId5"/>
    <p:sldId id="263" r:id="rId6"/>
    <p:sldId id="268" r:id="rId7"/>
    <p:sldId id="258" r:id="rId8"/>
    <p:sldId id="259" r:id="rId9"/>
    <p:sldId id="260" r:id="rId10"/>
    <p:sldId id="269" r:id="rId11"/>
    <p:sldId id="264" r:id="rId12"/>
    <p:sldId id="265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2DB52A-CC51-4F03-B2F8-80AA47891313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49B60-D20F-4CDA-8938-AD81E8F6B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897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58D5-BE9D-4B3A-A902-AC311A2114B5}" type="datetime1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F70-A40E-4BEA-8441-B2289AB63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FBCFF-D8DA-4B08-9AE0-8E93FBF39665}" type="datetime1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F70-A40E-4BEA-8441-B2289AB63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E8943-A8BB-4B7B-8C22-1A436A5F6E08}" type="datetime1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F70-A40E-4BEA-8441-B2289AB63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04097-2157-4C93-8DDB-75CEA8EC29AA}" type="datetime1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F70-A40E-4BEA-8441-B2289AB63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AF63F-A760-4073-933C-ADF6C631ABE8}" type="datetime1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F70-A40E-4BEA-8441-B2289AB63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669C-04D0-44F4-B52A-3F88ED001F6A}" type="datetime1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F70-A40E-4BEA-8441-B2289AB634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4DB80-9D71-4DCE-BDD6-E0B373CF73C9}" type="datetime1">
              <a:rPr lang="en-US" smtClean="0"/>
              <a:t>2/20/2014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F70-A40E-4BEA-8441-B2289AB63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CA61-C8BF-43A4-B3BE-B4F9529C1248}" type="datetime1">
              <a:rPr lang="en-US" smtClean="0"/>
              <a:t>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F70-A40E-4BEA-8441-B2289AB63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2F7C2-438F-4F4C-B95E-B4BE1D0F81BA}" type="datetime1">
              <a:rPr lang="en-US" smtClean="0"/>
              <a:t>2/20/2014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F70-A40E-4BEA-8441-B2289AB63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E59CE-6DE8-45D9-98C1-E60D48B98F81}" type="datetime1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8304F70-A40E-4BEA-8441-B2289AB63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EBA1B-F45A-4880-8E9B-CD71FD4AD4DB}" type="datetime1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F70-A40E-4BEA-8441-B2289AB63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E9BEFEC-4EAB-4E38-8E59-7273A5BC17AE}" type="datetime1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8304F70-A40E-4BEA-8441-B2289AB634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ocw.mit.edu/terms" TargetMode="External"/><Relationship Id="rId2" Type="http://schemas.openxmlformats.org/officeDocument/2006/relationships/hyperlink" Target="http://ocw.mit.ed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"/>
            <a:ext cx="6629400" cy="1905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Our assessment of and vision for XYZ healthcare organization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4114800"/>
            <a:ext cx="8839200" cy="2743200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Prepared for Board of Directors</a:t>
            </a:r>
          </a:p>
          <a:p>
            <a:endParaRPr lang="en-US" sz="1050" dirty="0" smtClean="0"/>
          </a:p>
          <a:p>
            <a:r>
              <a:rPr lang="en-US" sz="1600" b="0" dirty="0" smtClean="0"/>
              <a:t>Team Members: </a:t>
            </a:r>
            <a:r>
              <a:rPr lang="en-US" sz="1600" b="0" dirty="0" err="1" smtClean="0"/>
              <a:t>xxxxxxxxxxxx</a:t>
            </a:r>
            <a:r>
              <a:rPr lang="en-US" sz="1600" b="0" dirty="0" smtClean="0"/>
              <a:t/>
            </a:r>
            <a:br>
              <a:rPr lang="en-US" sz="1600" b="0" dirty="0" smtClean="0"/>
            </a:br>
            <a:r>
              <a:rPr lang="en-US" sz="1600" b="0" dirty="0" smtClean="0"/>
              <a:t>October 2013</a:t>
            </a:r>
          </a:p>
          <a:p>
            <a:endParaRPr lang="en-US" sz="1400" dirty="0" smtClean="0"/>
          </a:p>
          <a:p>
            <a:pPr marL="341313" algn="r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student note on next page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F70-A40E-4BEA-8441-B2289AB6349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what we would invest in maintaining; vision for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en-US" dirty="0" smtClean="0"/>
          </a:p>
          <a:p>
            <a:pPr lvl="0"/>
            <a:r>
              <a:rPr lang="en-US" sz="1800" b="1" dirty="0" smtClean="0"/>
              <a:t>what does the organization do well that you would defend and protect as it deals with these challenges?</a:t>
            </a:r>
          </a:p>
          <a:p>
            <a:pPr lvl="0"/>
            <a:r>
              <a:rPr lang="en-US" sz="1800" b="0" dirty="0" smtClean="0"/>
              <a:t>demonstrate your appreciation of what is unique and valuable about the organization</a:t>
            </a:r>
          </a:p>
          <a:p>
            <a:pPr lvl="0"/>
            <a:endParaRPr lang="en-US" sz="1800" b="0" dirty="0" smtClean="0"/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end with a picture of what the organization could achieve—in other words, how following your advice would enable the organization to deliver on its mission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F70-A40E-4BEA-8441-B2289AB6349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4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sz="1800" b="0" dirty="0" smtClean="0"/>
              <a:t>PART ONE: SOURCES</a:t>
            </a:r>
          </a:p>
          <a:p>
            <a:pPr lvl="0"/>
            <a:r>
              <a:rPr lang="en-US" sz="1800" b="0" dirty="0" smtClean="0"/>
              <a:t>List your references and sources, including </a:t>
            </a:r>
            <a:r>
              <a:rPr lang="en-US" sz="1800" b="0" dirty="0" err="1" smtClean="0"/>
              <a:t>urls</a:t>
            </a:r>
            <a:r>
              <a:rPr lang="en-US" sz="1800" b="0" dirty="0" smtClean="0"/>
              <a:t> for all source documents wherever possible. for people you have spoken with, give their names, titles, and email address, please. </a:t>
            </a:r>
          </a:p>
          <a:p>
            <a:pPr marL="228600" lvl="2" indent="0">
              <a:buNone/>
            </a:pPr>
            <a:r>
              <a:rPr lang="en-US" sz="1800" dirty="0" smtClean="0"/>
              <a:t>NOTE: </a:t>
            </a:r>
            <a:r>
              <a:rPr lang="en-US" sz="1800" b="0" dirty="0" smtClean="0"/>
              <a:t>For verbatim quotes, diagrams, data, and any other graphics or images you include, list source </a:t>
            </a:r>
            <a:r>
              <a:rPr lang="en-US" sz="1800" b="0" dirty="0"/>
              <a:t>on slide where you use it (at </a:t>
            </a:r>
            <a:r>
              <a:rPr lang="en-US" sz="1800" b="0" dirty="0" smtClean="0"/>
              <a:t>the bottom).</a:t>
            </a:r>
          </a:p>
          <a:p>
            <a:pPr lvl="0"/>
            <a:r>
              <a:rPr lang="en-US" sz="1800" b="0" dirty="0" smtClean="0"/>
              <a:t>PART TWO: ADDITIONAL INFORMATION</a:t>
            </a:r>
          </a:p>
          <a:p>
            <a:pPr lvl="0"/>
            <a:r>
              <a:rPr lang="en-US" sz="1800" b="0" dirty="0" smtClean="0"/>
              <a:t>add in the appendix any other notes or materials you exclude from the main body of the presentation but which may be helpful to others seeking to understand the organization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F70-A40E-4BEA-8441-B2289AB6349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77724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Executive summary </a:t>
            </a:r>
            <a:r>
              <a:rPr lang="en-US" b="1" dirty="0" smtClean="0"/>
              <a:t>+ Final TEAM LEARNING MEMO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28572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endParaRPr lang="en-US" dirty="0" smtClean="0"/>
          </a:p>
          <a:p>
            <a:pPr lvl="0"/>
            <a:r>
              <a:rPr lang="en-US" sz="1800" dirty="0" smtClean="0"/>
              <a:t>Submit a carefully-written, polished executive summary, prepared in “press release” style (meaning that it is more or less stand-alone and can be read on its own. It should contain any needed explanations of special terms or ideas).</a:t>
            </a:r>
          </a:p>
          <a:p>
            <a:pPr lvl="0"/>
            <a:r>
              <a:rPr lang="en-US" sz="1800" dirty="0" smtClean="0"/>
              <a:t>you’ll submit a draft which special guests and all classmates will receive, then have a chance to update it for the final package you hand in.</a:t>
            </a:r>
          </a:p>
          <a:p>
            <a:pPr lvl="0"/>
            <a:r>
              <a:rPr lang="en-US" sz="1800" b="0" dirty="0" smtClean="0"/>
              <a:t>Executive Summary: 2 pages maximum, single spaced, small margins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ON THE LAST DAY OF CLASS, along with updated deck and summary also hand in a team learning memo outlining what you learned from the course</a:t>
            </a:r>
          </a:p>
          <a:p>
            <a:pPr lvl="0"/>
            <a:r>
              <a:rPr lang="en-US" sz="1800" b="0" dirty="0" smtClean="0"/>
              <a:t>Team Learning Memo</a:t>
            </a:r>
            <a:r>
              <a:rPr lang="en-US" sz="1800" b="0" dirty="0"/>
              <a:t>: </a:t>
            </a:r>
            <a:r>
              <a:rPr lang="en-US" sz="1800" b="0" dirty="0" smtClean="0"/>
              <a:t>1-2 pages, </a:t>
            </a:r>
            <a:r>
              <a:rPr lang="en-US" sz="1800" b="0" dirty="0"/>
              <a:t>single spaced, small margins</a:t>
            </a:r>
            <a:endParaRPr lang="en-US" sz="1800" b="0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F70-A40E-4BEA-8441-B2289AB6349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127125" y="838200"/>
            <a:ext cx="1584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latin typeface="Arial" pitchFamily="34" charset="0"/>
                <a:cs typeface="Arial" pitchFamily="34" charset="0"/>
              </a:rPr>
              <a:t>MIT </a:t>
            </a:r>
            <a:r>
              <a:rPr lang="en-US" sz="1000" dirty="0" err="1">
                <a:latin typeface="Arial" pitchFamily="34" charset="0"/>
                <a:cs typeface="Arial" pitchFamily="34" charset="0"/>
              </a:rPr>
              <a:t>OpenCourseWare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/>
            </a:r>
            <a:br>
              <a:rPr lang="en-US" sz="1000" dirty="0">
                <a:latin typeface="Arial" pitchFamily="34" charset="0"/>
                <a:cs typeface="Arial" pitchFamily="34" charset="0"/>
              </a:rPr>
            </a:b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093940" y="992188"/>
            <a:ext cx="12652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>
                <a:latin typeface="Arial" pitchFamily="34" charset="0"/>
                <a:cs typeface="Arial" pitchFamily="34" charset="0"/>
                <a:hlinkClick r:id="rId2"/>
              </a:rPr>
              <a:t>http://ocw.mit.edu </a:t>
            </a:r>
            <a:endParaRPr lang="en-US" sz="100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066800" y="1712913"/>
            <a:ext cx="60801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latin typeface="Arial" pitchFamily="34" charset="0"/>
                <a:cs typeface="Arial" pitchFamily="34" charset="0"/>
              </a:rPr>
              <a:t>15.232 Business Model Innovation: Global Health in Frontier Markets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095375" y="1989138"/>
            <a:ext cx="7088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Fall 2013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127125" y="2854325"/>
            <a:ext cx="58864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>
                <a:latin typeface="Arial" pitchFamily="34" charset="0"/>
                <a:cs typeface="Arial" pitchFamily="34" charset="0"/>
              </a:rPr>
              <a:t>For information about citing these materials or our Terms of Use, visit: </a:t>
            </a:r>
            <a:r>
              <a:rPr lang="en-US" sz="1000">
                <a:latin typeface="Arial" pitchFamily="34" charset="0"/>
                <a:cs typeface="Arial" pitchFamily="34" charset="0"/>
                <a:hlinkClick r:id="rId3"/>
              </a:rPr>
              <a:t>http://ocw.mit.edu/terms</a:t>
            </a:r>
            <a:r>
              <a:rPr lang="en-US" sz="100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0410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875" y="7748"/>
            <a:ext cx="6785675" cy="3345052"/>
          </a:xfrm>
          <a:solidFill>
            <a:schemeClr val="tx2">
              <a:alpha val="16000"/>
            </a:schemeClr>
          </a:solidFill>
        </p:spPr>
        <p:txBody>
          <a:bodyPr>
            <a:normAutofit fontScale="92500" lnSpcReduction="10000"/>
          </a:bodyPr>
          <a:lstStyle/>
          <a:p>
            <a:pPr marL="53975">
              <a:spcBef>
                <a:spcPts val="4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NOTE: what follows IS ONLY A TEMPLATE: FEEL FREE TO USE DIFFERENT FORMATs, change order, change titles, etc. But do cover these main points.</a:t>
            </a:r>
          </a:p>
          <a:p>
            <a:pPr marL="53975">
              <a:spcBef>
                <a:spcPts val="4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fine if Some topics need multiple slides. </a:t>
            </a:r>
          </a:p>
          <a:p>
            <a:pPr marL="53975">
              <a:spcBef>
                <a:spcPts val="4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info you would have wanted for your analysis is missing, explain </a:t>
            </a:r>
            <a:b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what is missing (what sort of data you wished for but could not find); and</a:t>
            </a:r>
            <a:b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why you would want this info (what you would make of missing data, how you would use it).</a:t>
            </a:r>
          </a:p>
          <a:p>
            <a:pPr marL="53975">
              <a:spcBef>
                <a:spcPts val="400"/>
              </a:spcBef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either before or after a given slide, insert notes slides to explain any aspect of any slide that is not self-evident.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975">
              <a:spcBef>
                <a:spcPts val="400"/>
              </a:spcBef>
            </a:pP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will choose a 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subset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your slides to present in class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 rot="19140000">
            <a:off x="2117780" y="3572174"/>
            <a:ext cx="5648623" cy="504141"/>
          </a:xfrm>
        </p:spPr>
        <p:txBody>
          <a:bodyPr/>
          <a:lstStyle/>
          <a:p>
            <a:r>
              <a:rPr lang="en-US" dirty="0" smtClean="0"/>
              <a:t>note to students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F70-A40E-4BEA-8441-B2289AB6349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7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dirty="0" smtClean="0"/>
              <a:t>Set the </a:t>
            </a:r>
            <a:r>
              <a:rPr lang="en-US" dirty="0" smtClean="0"/>
              <a:t>context</a:t>
            </a:r>
            <a:r>
              <a:rPr lang="en-US" b="0" dirty="0" smtClean="0"/>
              <a:t>: in a sentence, tell how you developed this analysis presented in this deck. Mention major sources.</a:t>
            </a:r>
            <a:br>
              <a:rPr lang="en-US" b="0" dirty="0" smtClean="0"/>
            </a:br>
            <a:r>
              <a:rPr lang="en-US" b="0" dirty="0" smtClean="0"/>
              <a:t>Very briefly explain who you are (program, year, experience)</a:t>
            </a:r>
          </a:p>
          <a:p>
            <a:endParaRPr lang="en-US" b="0" dirty="0"/>
          </a:p>
          <a:p>
            <a:r>
              <a:rPr lang="en-US" b="0" dirty="0" smtClean="0"/>
              <a:t>In a sentence, </a:t>
            </a:r>
            <a:r>
              <a:rPr lang="en-US" b="0" dirty="0"/>
              <a:t>m</a:t>
            </a:r>
            <a:r>
              <a:rPr lang="en-US" b="0" dirty="0" smtClean="0"/>
              <a:t>ention </a:t>
            </a:r>
            <a:r>
              <a:rPr lang="en-US" b="0" dirty="0"/>
              <a:t>what you think is </a:t>
            </a:r>
            <a:r>
              <a:rPr lang="en-US" dirty="0"/>
              <a:t>most interesting </a:t>
            </a:r>
            <a:r>
              <a:rPr lang="en-US" b="0" dirty="0"/>
              <a:t>about this </a:t>
            </a:r>
            <a:r>
              <a:rPr lang="en-US" b="0" dirty="0" smtClean="0"/>
              <a:t>organization today.</a:t>
            </a:r>
          </a:p>
          <a:p>
            <a:endParaRPr lang="en-US" b="0" dirty="0"/>
          </a:p>
          <a:p>
            <a:pPr lvl="0"/>
            <a:r>
              <a:rPr lang="en-US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Preview</a:t>
            </a:r>
            <a:r>
              <a:rPr lang="en-US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0" dirty="0"/>
              <a:t>your </a:t>
            </a:r>
            <a:r>
              <a:rPr lang="en-US" dirty="0" smtClean="0"/>
              <a:t>conclusion </a:t>
            </a:r>
            <a:r>
              <a:rPr lang="en-US" b="0" dirty="0" smtClean="0"/>
              <a:t>— your </a:t>
            </a:r>
            <a:r>
              <a:rPr lang="en-US" b="0" dirty="0"/>
              <a:t>team’s own vision for the organization: what it </a:t>
            </a:r>
            <a:r>
              <a:rPr lang="en-US" b="0" i="1" dirty="0"/>
              <a:t>could</a:t>
            </a:r>
            <a:r>
              <a:rPr lang="en-US" b="0" dirty="0"/>
              <a:t> deliver or </a:t>
            </a:r>
            <a:r>
              <a:rPr lang="en-US" b="0" dirty="0" smtClean="0"/>
              <a:t>do, and what will be most important for them to do in order to get there</a:t>
            </a:r>
            <a:br>
              <a:rPr lang="en-US" b="0" dirty="0" smtClean="0"/>
            </a:br>
            <a:r>
              <a:rPr lang="en-US" b="0" dirty="0" smtClean="0"/>
              <a:t>[</a:t>
            </a:r>
            <a:r>
              <a:rPr lang="en-US" b="0" dirty="0"/>
              <a:t>your vision needn’t differ from theirs, </a:t>
            </a:r>
            <a:r>
              <a:rPr lang="en-US" b="0" dirty="0" smtClean="0"/>
              <a:t>necessarily]</a:t>
            </a:r>
            <a:endParaRPr lang="en-US" b="0" dirty="0"/>
          </a:p>
          <a:p>
            <a:pPr lvl="1"/>
            <a:r>
              <a:rPr lang="en-US" dirty="0"/>
              <a:t>short term </a:t>
            </a:r>
          </a:p>
          <a:p>
            <a:pPr lvl="1"/>
            <a:r>
              <a:rPr lang="en-US" dirty="0"/>
              <a:t>long </a:t>
            </a:r>
            <a:r>
              <a:rPr lang="en-US" dirty="0" smtClean="0"/>
              <a:t>term</a:t>
            </a: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F70-A40E-4BEA-8441-B2289AB6349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5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520940" cy="548640"/>
          </a:xfrm>
        </p:spPr>
        <p:txBody>
          <a:bodyPr>
            <a:normAutofit/>
          </a:bodyPr>
          <a:lstStyle/>
          <a:p>
            <a:r>
              <a:rPr lang="en-US" dirty="0" smtClean="0"/>
              <a:t>goals of the organization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Setup—high-level intro</a:t>
            </a:r>
          </a:p>
          <a:p>
            <a:pPr lvl="1"/>
            <a:r>
              <a:rPr lang="en-US" dirty="0" smtClean="0"/>
              <a:t>Summarize the organization’s espoused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mission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 smtClean="0"/>
          </a:p>
          <a:p>
            <a:pPr lvl="1"/>
            <a:r>
              <a:rPr lang="en-US" dirty="0" smtClean="0"/>
              <a:t>Overview its functions, activities, performance. In other words, describe succinctly what the organization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or delivers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order to accomplish its mission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Whom</a:t>
            </a:r>
            <a:r>
              <a:rPr lang="en-US" dirty="0" smtClean="0"/>
              <a:t> </a:t>
            </a:r>
            <a:r>
              <a:rPr lang="en-US" dirty="0"/>
              <a:t>does the organization serve? </a:t>
            </a:r>
          </a:p>
          <a:p>
            <a:pPr lvl="2"/>
            <a:r>
              <a:rPr lang="en-US" dirty="0"/>
              <a:t>populations </a:t>
            </a:r>
            <a:r>
              <a:rPr lang="en-US" dirty="0" smtClean="0"/>
              <a:t>served</a:t>
            </a:r>
          </a:p>
          <a:p>
            <a:pPr lvl="2"/>
            <a:r>
              <a:rPr lang="en-US" dirty="0" smtClean="0"/>
              <a:t>disease focus </a:t>
            </a:r>
          </a:p>
          <a:p>
            <a:pPr lvl="2"/>
            <a:r>
              <a:rPr lang="en-US" dirty="0" smtClean="0"/>
              <a:t>place on value chain</a:t>
            </a:r>
          </a:p>
          <a:p>
            <a:pPr lvl="2"/>
            <a:r>
              <a:rPr lang="en-US" dirty="0" smtClean="0"/>
              <a:t>scope </a:t>
            </a:r>
            <a:r>
              <a:rPr lang="en-US" dirty="0"/>
              <a:t>of </a:t>
            </a:r>
            <a:r>
              <a:rPr lang="en-US" dirty="0" smtClean="0"/>
              <a:t>services</a:t>
            </a:r>
          </a:p>
          <a:p>
            <a:pPr lvl="0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F70-A40E-4BEA-8441-B2289AB6349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Overview of organization: operations, revenue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73151"/>
            <a:ext cx="7520940" cy="357984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Verbal</a:t>
            </a:r>
            <a:r>
              <a:rPr lang="en-US" dirty="0" smtClean="0"/>
              <a:t>: Convey in business analysis language what the organization does.</a:t>
            </a:r>
            <a:br>
              <a:rPr lang="en-US" dirty="0" smtClean="0"/>
            </a:br>
            <a:r>
              <a:rPr lang="en-US" dirty="0" smtClean="0"/>
              <a:t>Profile or present relevant aspects of the organization:</a:t>
            </a:r>
          </a:p>
          <a:p>
            <a:pPr lvl="1"/>
            <a:r>
              <a:rPr lang="en-US" dirty="0" smtClean="0"/>
              <a:t>For profit, not, hybrid, </a:t>
            </a:r>
            <a:r>
              <a:rPr lang="en-US" dirty="0" err="1" smtClean="0"/>
              <a:t>etc</a:t>
            </a:r>
            <a:r>
              <a:rPr lang="en-US" dirty="0" smtClean="0"/>
              <a:t>—what is it, and explain why they chose this model</a:t>
            </a:r>
          </a:p>
          <a:p>
            <a:pPr lvl="1"/>
            <a:r>
              <a:rPr lang="en-US" dirty="0"/>
              <a:t>Revenue </a:t>
            </a:r>
            <a:r>
              <a:rPr lang="en-US" dirty="0" smtClean="0"/>
              <a:t>model</a:t>
            </a:r>
          </a:p>
          <a:p>
            <a:pPr lvl="1"/>
            <a:r>
              <a:rPr lang="en-US" dirty="0" smtClean="0"/>
              <a:t>Organizational model: describe structure, activities</a:t>
            </a:r>
          </a:p>
          <a:p>
            <a:pPr lvl="2"/>
            <a:r>
              <a:rPr lang="en-US" dirty="0" smtClean="0"/>
              <a:t>how its operations are organized, </a:t>
            </a:r>
          </a:p>
          <a:p>
            <a:pPr lvl="2"/>
            <a:r>
              <a:rPr lang="en-US" dirty="0" smtClean="0"/>
              <a:t>who does the work, </a:t>
            </a:r>
          </a:p>
          <a:p>
            <a:pPr lvl="2"/>
            <a:r>
              <a:rPr lang="en-US" dirty="0" smtClean="0"/>
              <a:t>how work is coordinated</a:t>
            </a:r>
          </a:p>
          <a:p>
            <a:pPr lvl="1"/>
            <a:endParaRPr lang="en-US" dirty="0"/>
          </a:p>
          <a:p>
            <a:pPr marL="0" lvl="1" indent="0"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en-US" b="1" dirty="0" smtClean="0"/>
              <a:t>: Present a picture to explain how money, information, relationships, or other relevant aspects of the organization interact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F70-A40E-4BEA-8441-B2289AB6349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Overview of </a:t>
            </a:r>
            <a:r>
              <a:rPr lang="en-US" dirty="0"/>
              <a:t>organization: </a:t>
            </a:r>
            <a:r>
              <a:rPr lang="en-US" dirty="0" smtClean="0"/>
              <a:t>History,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449351"/>
            <a:ext cx="7520940" cy="3579849"/>
          </a:xfrm>
        </p:spPr>
        <p:txBody>
          <a:bodyPr>
            <a:normAutofit fontScale="92500" lnSpcReduction="20000"/>
          </a:bodyPr>
          <a:lstStyle/>
          <a:p>
            <a:pPr marL="0" lvl="1" indent="0">
              <a:buNone/>
            </a:pPr>
            <a:r>
              <a:rPr lang="en-US" sz="1800" dirty="0" smtClean="0"/>
              <a:t>[to the extent it is helpful] </a:t>
            </a:r>
            <a:r>
              <a:rPr lang="en-US" sz="1800" b="1" dirty="0" smtClean="0"/>
              <a:t>History</a:t>
            </a:r>
            <a:r>
              <a:rPr lang="en-US" sz="1800" dirty="0"/>
              <a:t>: Timeline, trajectory, growth; key </a:t>
            </a:r>
            <a:r>
              <a:rPr lang="en-US" sz="1800" dirty="0" smtClean="0"/>
              <a:t>members, key relationships</a:t>
            </a:r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Strategy</a:t>
            </a:r>
          </a:p>
          <a:p>
            <a:r>
              <a:rPr lang="en-US" sz="1800" b="0" dirty="0" smtClean="0"/>
              <a:t>Value proposition (you may already have covered this sufficiently in goals slide)</a:t>
            </a:r>
          </a:p>
          <a:p>
            <a:r>
              <a:rPr lang="en-US" sz="1800" b="0" dirty="0" smtClean="0"/>
              <a:t>Role within the health system/care delivery value chain</a:t>
            </a:r>
          </a:p>
          <a:p>
            <a:r>
              <a:rPr lang="en-US" sz="1800" b="0" dirty="0" smtClean="0"/>
              <a:t>if relevant here, mention strategic strengths, challenges, open questions (you may address in more depth later on). E.g.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800" b="0" dirty="0" smtClean="0"/>
              <a:t>is it unique? 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800" b="0" dirty="0"/>
              <a:t>competitors; </a:t>
            </a:r>
            <a:r>
              <a:rPr lang="en-US" sz="1800" b="0" dirty="0" smtClean="0"/>
              <a:t>stakeholders</a:t>
            </a: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800" b="0" dirty="0" smtClean="0"/>
              <a:t>strategic risks/vulnerabilities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F70-A40E-4BEA-8441-B2289AB6349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08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4048"/>
            <a:ext cx="8534400" cy="758952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value delivered by the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12292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The organization’s contributions/value delivered</a:t>
            </a:r>
          </a:p>
          <a:p>
            <a:pPr lvl="1"/>
            <a:r>
              <a:rPr lang="en-US" dirty="0" smtClean="0"/>
              <a:t>what forms of value it delivers, and to whom (any </a:t>
            </a:r>
            <a:r>
              <a:rPr lang="en-US" b="1" dirty="0" smtClean="0"/>
              <a:t>data or evidence </a:t>
            </a:r>
            <a:r>
              <a:rPr lang="en-US" dirty="0" smtClean="0"/>
              <a:t>for health impact?)</a:t>
            </a:r>
          </a:p>
          <a:p>
            <a:pPr lvl="1"/>
            <a:r>
              <a:rPr lang="en-US" dirty="0" smtClean="0"/>
              <a:t>how this fits with needs of the community it serves</a:t>
            </a:r>
          </a:p>
          <a:p>
            <a:r>
              <a:rPr lang="en-US" dirty="0" smtClean="0"/>
              <a:t>Analyze and account for this performance in terms of its design, strategy, capabilities, operational structure, role in care delivery value chain, or any other organizational factor</a:t>
            </a:r>
          </a:p>
          <a:p>
            <a:pPr lvl="1"/>
            <a:r>
              <a:rPr lang="en-US" dirty="0" smtClean="0"/>
              <a:t>feel free to use any analytical lens that seems appropriate, e.g. causal loop diagrams, value chain, Porter’s 5 forces, other strategy frameworks</a:t>
            </a:r>
          </a:p>
          <a:p>
            <a:r>
              <a:rPr lang="en-US" dirty="0" smtClean="0"/>
              <a:t>What assets, capabilities, inputs, or infrastructure does it use? </a:t>
            </a:r>
          </a:p>
          <a:p>
            <a:pPr lvl="1"/>
            <a:r>
              <a:rPr lang="en-US" dirty="0" smtClean="0"/>
              <a:t>What are its own capabilities and assets? How does it use them? how </a:t>
            </a:r>
            <a:r>
              <a:rPr lang="en-US" dirty="0"/>
              <a:t>appropriable are they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does it leverage existing infrastructure or investment? </a:t>
            </a:r>
          </a:p>
          <a:p>
            <a:pPr lvl="1"/>
            <a:r>
              <a:rPr lang="en-US" dirty="0" smtClean="0"/>
              <a:t>how does it learn? how does it improve? how does it ensure quality?</a:t>
            </a:r>
          </a:p>
          <a:p>
            <a:r>
              <a:rPr lang="en-US" dirty="0" smtClean="0"/>
              <a:t>Weaknesses, gaps, </a:t>
            </a:r>
            <a:r>
              <a:rPr lang="en-US" dirty="0"/>
              <a:t>failures: Your critique this business model and approach to care delivery </a:t>
            </a:r>
            <a:endParaRPr lang="en-US" dirty="0" smtClean="0"/>
          </a:p>
          <a:p>
            <a:pPr marL="274320" lvl="1">
              <a:buClr>
                <a:schemeClr val="accent1"/>
              </a:buClr>
              <a:buSzPct val="85000"/>
              <a:buNone/>
            </a:pPr>
            <a:r>
              <a:rPr lang="en-US" dirty="0" smtClean="0"/>
              <a:t>	[can address latter on the next slide instead]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F70-A40E-4BEA-8441-B2289AB6349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Challenges and </a:t>
            </a:r>
            <a:r>
              <a:rPr lang="en-US" dirty="0"/>
              <a:t>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85237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Current urgent challenges</a:t>
            </a:r>
          </a:p>
          <a:p>
            <a:r>
              <a:rPr lang="en-US" sz="1800" dirty="0" smtClean="0"/>
              <a:t>Future or potential challenges and opportunities</a:t>
            </a:r>
          </a:p>
          <a:p>
            <a:pPr lvl="1"/>
            <a:r>
              <a:rPr lang="en-US" sz="1800" dirty="0" smtClean="0"/>
              <a:t>internal to the organization (e.g. structure needs to change as size increases) </a:t>
            </a:r>
          </a:p>
          <a:p>
            <a:pPr lvl="1"/>
            <a:r>
              <a:rPr lang="en-US" sz="1800" dirty="0" smtClean="0"/>
              <a:t>external challenges (e.g. policy)</a:t>
            </a:r>
          </a:p>
          <a:p>
            <a:pPr lvl="1">
              <a:buNone/>
            </a:pPr>
            <a:r>
              <a:rPr lang="en-US" sz="1800" dirty="0" smtClean="0"/>
              <a:t>[focus on challenges can be feasibly tackled by the organization, rather than general challenges that any organization faces in a limited-resource setting]</a:t>
            </a:r>
          </a:p>
          <a:p>
            <a:r>
              <a:rPr lang="en-US" sz="1800" b="0" dirty="0" smtClean="0"/>
              <a:t>NOTE: Make sure to consider:</a:t>
            </a:r>
          </a:p>
          <a:p>
            <a:pPr lvl="1"/>
            <a:r>
              <a:rPr lang="en-US" sz="1800" dirty="0" smtClean="0"/>
              <a:t>scale—increasing; maintaining</a:t>
            </a:r>
          </a:p>
          <a:p>
            <a:pPr lvl="1"/>
            <a:r>
              <a:rPr lang="en-US" sz="1800" dirty="0" smtClean="0"/>
              <a:t>sustainability</a:t>
            </a:r>
          </a:p>
          <a:p>
            <a:pPr lvl="1"/>
            <a:r>
              <a:rPr lang="en-US" sz="1800" dirty="0" smtClean="0"/>
              <a:t>quality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F70-A40E-4BEA-8441-B2289AB6349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How we would address these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en-US" dirty="0" smtClean="0"/>
          </a:p>
          <a:p>
            <a:pPr lvl="0"/>
            <a:r>
              <a:rPr lang="en-US" sz="1800" b="1" dirty="0" smtClean="0"/>
              <a:t>In three specific areas, explain what </a:t>
            </a:r>
            <a:r>
              <a:rPr lang="en-US" sz="1800" dirty="0" smtClean="0"/>
              <a:t>your team would tackle as leaders of the organization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Explain why your team have prioritized these three areas</a:t>
            </a:r>
          </a:p>
          <a:p>
            <a:pPr lvl="1"/>
            <a:r>
              <a:rPr lang="en-US" sz="1800" dirty="0" smtClean="0"/>
              <a:t>Draw on concepts learned in class to support your points</a:t>
            </a:r>
          </a:p>
          <a:p>
            <a:pPr lvl="1"/>
            <a:endParaRPr lang="en-US" sz="1800" dirty="0"/>
          </a:p>
          <a:p>
            <a:pPr marL="0" lvl="1" indent="0">
              <a:buNone/>
            </a:pPr>
            <a:r>
              <a:rPr lang="en-US" sz="1800" b="1" dirty="0" smtClean="0"/>
              <a:t>Then, provide concrete advice that is realistic</a:t>
            </a:r>
          </a:p>
          <a:p>
            <a:pPr lvl="1"/>
            <a:r>
              <a:rPr lang="en-US" sz="1800" dirty="0" smtClean="0"/>
              <a:t>back up with examples from class if useful for making each point</a:t>
            </a:r>
            <a:endParaRPr lang="en-US" sz="1800" dirty="0"/>
          </a:p>
          <a:p>
            <a:pPr marL="0" lvl="1" indent="0">
              <a:buNone/>
            </a:pPr>
            <a:endParaRPr lang="en-US" sz="1800" b="1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04F70-A40E-4BEA-8441-B2289AB6349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ustom 34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0000F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455</TotalTime>
  <Words>906</Words>
  <Application>Microsoft Office PowerPoint</Application>
  <PresentationFormat>On-screen Show (4:3)</PresentationFormat>
  <Paragraphs>121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Angles</vt:lpstr>
      <vt:lpstr>Our assessment of and vision for XYZ healthcare organization</vt:lpstr>
      <vt:lpstr>note to students</vt:lpstr>
      <vt:lpstr>Introduction</vt:lpstr>
      <vt:lpstr>goals of the organization</vt:lpstr>
      <vt:lpstr>Overview of organization: operations, revenue</vt:lpstr>
      <vt:lpstr>Overview of organization: History, strategy</vt:lpstr>
      <vt:lpstr>value delivered by the organization</vt:lpstr>
      <vt:lpstr>Challenges and opportunities</vt:lpstr>
      <vt:lpstr>How we would address these challenges</vt:lpstr>
      <vt:lpstr>what we would invest in maintaining; vision for future</vt:lpstr>
      <vt:lpstr>Appendix</vt:lpstr>
      <vt:lpstr>Executive summary + Final TEAM LEARNING MEMO</vt:lpstr>
      <vt:lpstr>PowerPoint Presentation</vt:lpstr>
    </vt:vector>
  </TitlesOfParts>
  <Company>Massachusetts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Dummy Deck for mini-case Projects</dc:title>
  <dc:creator>"Sastry, Anjali"</dc:creator>
  <cp:lastModifiedBy>WIN764BIT</cp:lastModifiedBy>
  <cp:revision>25</cp:revision>
  <cp:lastPrinted>2013-09-16T17:33:30Z</cp:lastPrinted>
  <dcterms:created xsi:type="dcterms:W3CDTF">2010-11-01T13:20:19Z</dcterms:created>
  <dcterms:modified xsi:type="dcterms:W3CDTF">2014-02-20T03:12:19Z</dcterms:modified>
</cp:coreProperties>
</file>