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DF2ED-9BBA-45E8-9DDF-8C168299E56A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DCA4B-BF4A-4F18-AE1A-7CFA6A637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63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CA4B-BF4A-4F18-AE1A-7CFA6A6376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09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04863" y="474663"/>
            <a:ext cx="5253037" cy="39401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r>
              <a:rPr lang="en-US" smtClean="0">
                <a:latin typeface="Arial" charset="0"/>
              </a:rPr>
              <a:t> Apply this thinking to HIV/AIDS 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smtClean="0">
                <a:latin typeface="Arial" charset="0"/>
              </a:rPr>
              <a:t> “Delaying progression,” “Ongoing disease management”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234BB-4899-4257-8502-19C489CFAC22}" type="datetime1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4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1C4B0-4AEA-420D-9BC0-88AF7C2B39EA}" type="datetime1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CB67-8EC2-4ADE-8D18-2C6B29022009}" type="datetime1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789D-88E9-45CE-8CB0-3B0F749ADDB6}" type="datetime1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4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137B-87EE-40FF-B1E7-009950412340}" type="datetime1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3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61E6-4F8C-4E58-9AFF-15E0539832C4}" type="datetime1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3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FA6C3-EC2A-4D0E-993D-BD2F822AF368}" type="datetime1">
              <a:rPr lang="en-US" smtClean="0"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7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C6F4-881C-40A5-A2DD-1BAA0A11EE09}" type="datetime1">
              <a:rPr lang="en-US" smtClean="0"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7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77459-11A1-4948-BFF1-698420D1C3C1}" type="datetime1">
              <a:rPr lang="en-US" smtClean="0"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8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6034-948A-4A1F-9A51-8E8AE6EA37E1}" type="datetime1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1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56BF-5F4F-4A13-8FE8-27C043207969}" type="datetime1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1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B0520-E0B2-4FAB-AFE1-BB00AAC35674}" type="datetime1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D0470-3C21-42A1-99BD-01D540137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5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cw.mit.edu/terms" TargetMode="External"/><Relationship Id="rId2" Type="http://schemas.openxmlformats.org/officeDocument/2006/relationships/hyperlink" Target="http://ocw.mit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blank care delivery value chain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2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AutoShape 2"/>
          <p:cNvSpPr>
            <a:spLocks noChangeArrowheads="1"/>
          </p:cNvSpPr>
          <p:nvPr/>
        </p:nvSpPr>
        <p:spPr bwMode="auto">
          <a:xfrm>
            <a:off x="1060450" y="990600"/>
            <a:ext cx="7205663" cy="4965700"/>
          </a:xfrm>
          <a:prstGeom prst="homePlate">
            <a:avLst>
              <a:gd name="adj" fmla="val 18461"/>
            </a:avLst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9158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>
              <a:latin typeface="Bell Gothic Std Black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276600" y="3429000"/>
            <a:ext cx="1455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47" tIns="46323" rIns="0" bIns="46323">
            <a:spAutoFit/>
          </a:bodyPr>
          <a:lstStyle/>
          <a:p>
            <a:pPr marL="63500" indent="-63500" defTabSz="911225" eaLnBrk="0" hangingPunct="0">
              <a:tabLst>
                <a:tab pos="63500" algn="l"/>
                <a:tab pos="292100" algn="l"/>
              </a:tabLst>
            </a:pPr>
            <a:r>
              <a:rPr lang="en-US" sz="1400">
                <a:latin typeface="Bell Gothic Std Light" pitchFamily="34" charset="0"/>
              </a:rPr>
              <a:t> DELAYING PROGRESSION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209800" y="3819525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47" tIns="46323" bIns="46323">
            <a:spAutoFit/>
          </a:bodyPr>
          <a:lstStyle/>
          <a:p>
            <a:pPr marL="63500" indent="-63500" defTabSz="911225" eaLnBrk="0" hangingPunct="0">
              <a:tabLst>
                <a:tab pos="114300" algn="l"/>
              </a:tabLst>
            </a:pPr>
            <a:r>
              <a:rPr lang="en-US" sz="1400">
                <a:latin typeface="Bell Gothic Std Light" pitchFamily="34" charset="0"/>
              </a:rPr>
              <a:t> DIAGNOSING &amp; STAGING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V="1">
            <a:off x="1066800" y="3429000"/>
            <a:ext cx="716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4495800" y="3832225"/>
            <a:ext cx="1371600" cy="5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47" tIns="46323" rIns="45720" bIns="46323">
            <a:spAutoFit/>
          </a:bodyPr>
          <a:lstStyle/>
          <a:p>
            <a:pPr marL="57150" indent="-57150" defTabSz="911225" eaLnBrk="0" hangingPunct="0">
              <a:tabLst>
                <a:tab pos="114300" algn="l"/>
              </a:tabLst>
            </a:pPr>
            <a:r>
              <a:rPr lang="en-US" sz="1400">
                <a:latin typeface="Bell Gothic Std Light" pitchFamily="34" charset="0"/>
              </a:rPr>
              <a:t> INITIATING </a:t>
            </a:r>
            <a:r>
              <a:rPr lang="en-US" sz="1400" smtClean="0">
                <a:latin typeface="Bell Gothic Std Light" pitchFamily="34" charset="0"/>
              </a:rPr>
              <a:t> </a:t>
            </a:r>
            <a:r>
              <a:rPr lang="en-US" sz="1400">
                <a:latin typeface="Bell Gothic Std Light" pitchFamily="34" charset="0"/>
              </a:rPr>
              <a:t>THERAPY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990600" y="3429000"/>
            <a:ext cx="1301750" cy="73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47" tIns="46323" rIns="45720" bIns="46323">
            <a:spAutoFit/>
          </a:bodyPr>
          <a:lstStyle/>
          <a:p>
            <a:pPr marL="57150" indent="-57150" defTabSz="911225" eaLnBrk="0" hangingPunct="0">
              <a:tabLst>
                <a:tab pos="114300" algn="l"/>
              </a:tabLst>
            </a:pPr>
            <a:r>
              <a:rPr lang="en-US" sz="1400" smtClean="0">
                <a:latin typeface="Bell Gothic Std Light" pitchFamily="34" charset="0"/>
              </a:rPr>
              <a:t>PREVENTION&amp;</a:t>
            </a:r>
          </a:p>
          <a:p>
            <a:pPr marL="57150" indent="-57150" defTabSz="911225" eaLnBrk="0" hangingPunct="0">
              <a:tabLst>
                <a:tab pos="114300" algn="l"/>
              </a:tabLst>
            </a:pPr>
            <a:r>
              <a:rPr lang="en-US" sz="1400" smtClean="0">
                <a:latin typeface="Bell Gothic Std Light" pitchFamily="34" charset="0"/>
              </a:rPr>
              <a:t>SCREENING</a:t>
            </a:r>
            <a:endParaRPr lang="en-US" sz="1400">
              <a:latin typeface="Bell Gothic Std Light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456238" y="4191000"/>
            <a:ext cx="14779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47" tIns="46323" rIns="45720" bIns="46323">
            <a:spAutoFit/>
          </a:bodyPr>
          <a:lstStyle/>
          <a:p>
            <a:pPr defTabSz="911225" eaLnBrk="0" hangingPunct="0">
              <a:tabLst>
                <a:tab pos="114300" algn="l"/>
              </a:tabLst>
            </a:pPr>
            <a:r>
              <a:rPr lang="en-US" sz="1400" dirty="0">
                <a:latin typeface="Bell Gothic Std Light" pitchFamily="34" charset="0"/>
              </a:rPr>
              <a:t>ONGOING DISEASE MANAGEMENT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6629400" y="3429000"/>
            <a:ext cx="1752600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47" tIns="46323" rIns="45720" bIns="46323">
            <a:spAutoFit/>
          </a:bodyPr>
          <a:lstStyle/>
          <a:p>
            <a:pPr marL="57150" indent="-57150" defTabSz="911225" eaLnBrk="0" hangingPunct="0">
              <a:lnSpc>
                <a:spcPct val="90000"/>
              </a:lnSpc>
              <a:tabLst>
                <a:tab pos="114300" algn="l"/>
              </a:tabLst>
            </a:pPr>
            <a:r>
              <a:rPr lang="en-US" sz="1400">
                <a:latin typeface="Bell Gothic Std Light" pitchFamily="34" charset="0"/>
              </a:rPr>
              <a:t> MANAGEMENT OF CLINICAL DETERIORATION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1295400"/>
            <a:ext cx="137160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47" tIns="46323" rIns="92647" bIns="46323" anchor="ctr"/>
          <a:lstStyle/>
          <a:p>
            <a:pPr marL="57150" indent="-57150" defTabSz="911225" eaLnBrk="0" hangingPunct="0">
              <a:tabLst>
                <a:tab pos="169863" algn="l"/>
              </a:tabLst>
            </a:pPr>
            <a:r>
              <a:rPr lang="en-US" sz="1400">
                <a:latin typeface="Bell Gothic Std Black" pitchFamily="34" charset="0"/>
              </a:rPr>
              <a:t>  INFORMING        AND ENGAGING</a:t>
            </a:r>
          </a:p>
          <a:p>
            <a:pPr marL="57150" indent="-57150" defTabSz="911225" eaLnBrk="0" hangingPunct="0">
              <a:tabLst>
                <a:tab pos="169863" algn="l"/>
              </a:tabLst>
            </a:pPr>
            <a:endParaRPr lang="en-US" sz="1400">
              <a:latin typeface="Bell Gothic Std Black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2819400"/>
            <a:ext cx="15208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47" tIns="46323" rIns="92647" bIns="46323" anchor="ctr"/>
          <a:lstStyle/>
          <a:p>
            <a:pPr marL="57150" indent="-57150" defTabSz="911225" eaLnBrk="0" hangingPunct="0">
              <a:tabLst>
                <a:tab pos="169863" algn="l"/>
              </a:tabLst>
            </a:pPr>
            <a:r>
              <a:rPr lang="en-US" sz="1400">
                <a:latin typeface="Bell Gothic Std Black" pitchFamily="34" charset="0"/>
              </a:rPr>
              <a:t>  ACCESSING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2057400"/>
            <a:ext cx="152082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47" tIns="46323" rIns="92647" bIns="46323" anchor="ctr"/>
          <a:lstStyle/>
          <a:p>
            <a:pPr marL="57150" indent="-57150" defTabSz="911225" eaLnBrk="0" hangingPunct="0">
              <a:tabLst>
                <a:tab pos="169863" algn="l"/>
              </a:tabLst>
            </a:pPr>
            <a:r>
              <a:rPr lang="en-US" sz="1400">
                <a:latin typeface="Bell Gothic Std Black" pitchFamily="34" charset="0"/>
              </a:rPr>
              <a:t>  MEASURING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1060450" y="1905000"/>
            <a:ext cx="6651625" cy="14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1060450" y="2590800"/>
            <a:ext cx="6869113" cy="23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2355850" y="990600"/>
            <a:ext cx="3175" cy="24415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V="1">
            <a:off x="2352675" y="3430588"/>
            <a:ext cx="0" cy="2522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V="1">
            <a:off x="3422650" y="3429000"/>
            <a:ext cx="0" cy="2522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4641850" y="3429000"/>
            <a:ext cx="0" cy="2522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V="1">
            <a:off x="5556250" y="3429000"/>
            <a:ext cx="0" cy="2522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flipV="1">
            <a:off x="6789738" y="3352800"/>
            <a:ext cx="0" cy="2598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8031163" y="1828800"/>
            <a:ext cx="1230312" cy="342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670" tIns="43336" rIns="86670" bIns="43336">
            <a:spAutoFit/>
          </a:bodyPr>
          <a:lstStyle/>
          <a:p>
            <a:pPr marL="63500" indent="-63500" defTabSz="860425" eaLnBrk="0" hangingPunct="0">
              <a:spcBef>
                <a:spcPct val="50000"/>
              </a:spcBef>
              <a:tabLst>
                <a:tab pos="114300" algn="l"/>
                <a:tab pos="177800" algn="l"/>
              </a:tabLst>
            </a:pPr>
            <a:r>
              <a:rPr lang="en-US" sz="1400">
                <a:latin typeface="Bell Gothic Std Black" pitchFamily="34" charset="0"/>
              </a:rPr>
              <a:t> </a:t>
            </a:r>
          </a:p>
          <a:p>
            <a:pPr marL="63500" indent="-63500" defTabSz="860425" eaLnBrk="0" hangingPunct="0">
              <a:spcBef>
                <a:spcPct val="50000"/>
              </a:spcBef>
              <a:tabLst>
                <a:tab pos="114300" algn="l"/>
                <a:tab pos="177800" algn="l"/>
              </a:tabLst>
            </a:pPr>
            <a:endParaRPr lang="en-US" sz="1400">
              <a:latin typeface="Bell Gothic Std Black" pitchFamily="34" charset="0"/>
            </a:endParaRPr>
          </a:p>
          <a:p>
            <a:pPr marL="63500" indent="-63500" defTabSz="860425" eaLnBrk="0" hangingPunct="0">
              <a:spcBef>
                <a:spcPct val="50000"/>
              </a:spcBef>
              <a:tabLst>
                <a:tab pos="114300" algn="l"/>
                <a:tab pos="177800" algn="l"/>
              </a:tabLst>
            </a:pPr>
            <a:r>
              <a:rPr lang="en-US" sz="1400">
                <a:latin typeface="Bell Gothic Std Black" pitchFamily="34" charset="0"/>
              </a:rPr>
              <a:t> </a:t>
            </a:r>
          </a:p>
          <a:p>
            <a:pPr marL="63500" indent="-63500" defTabSz="860425" eaLnBrk="0" hangingPunct="0">
              <a:spcBef>
                <a:spcPct val="50000"/>
              </a:spcBef>
              <a:tabLst>
                <a:tab pos="114300" algn="l"/>
                <a:tab pos="177800" algn="l"/>
              </a:tabLst>
            </a:pPr>
            <a:r>
              <a:rPr lang="en-US" sz="1400">
                <a:latin typeface="Bell Gothic Std Black" pitchFamily="34" charset="0"/>
              </a:rPr>
              <a:t>  PATIENT   VALUE</a:t>
            </a:r>
          </a:p>
          <a:p>
            <a:pPr marL="63500" indent="-63500" defTabSz="860425" eaLnBrk="0" hangingPunct="0">
              <a:spcBef>
                <a:spcPct val="50000"/>
              </a:spcBef>
              <a:tabLst>
                <a:tab pos="114300" algn="l"/>
                <a:tab pos="177800" algn="l"/>
              </a:tabLst>
            </a:pPr>
            <a:r>
              <a:rPr lang="en-US" sz="1400">
                <a:latin typeface="Bell Gothic Std Black" pitchFamily="34" charset="0"/>
              </a:rPr>
              <a:t> </a:t>
            </a:r>
          </a:p>
          <a:p>
            <a:pPr marL="63500" indent="-63500" defTabSz="860425" eaLnBrk="0" hangingPunct="0">
              <a:spcBef>
                <a:spcPct val="50000"/>
              </a:spcBef>
              <a:tabLst>
                <a:tab pos="114300" algn="l"/>
                <a:tab pos="177800" algn="l"/>
              </a:tabLst>
            </a:pPr>
            <a:endParaRPr lang="en-US" sz="1400">
              <a:latin typeface="Bell Gothic Std Black" pitchFamily="34" charset="0"/>
            </a:endParaRPr>
          </a:p>
          <a:p>
            <a:pPr marL="63500" indent="-63500" defTabSz="860425" eaLnBrk="0" hangingPunct="0">
              <a:spcBef>
                <a:spcPct val="50000"/>
              </a:spcBef>
              <a:tabLst>
                <a:tab pos="114300" algn="l"/>
                <a:tab pos="177800" algn="l"/>
              </a:tabLst>
            </a:pPr>
            <a:endParaRPr lang="en-US" sz="1400">
              <a:latin typeface="Bell Gothic Std Black" pitchFamily="34" charset="0"/>
            </a:endParaRPr>
          </a:p>
          <a:p>
            <a:pPr marL="63500" indent="-63500" defTabSz="860425" eaLnBrk="0" hangingPunct="0">
              <a:spcBef>
                <a:spcPct val="50000"/>
              </a:spcBef>
              <a:tabLst>
                <a:tab pos="114300" algn="l"/>
                <a:tab pos="177800" algn="l"/>
              </a:tabLst>
            </a:pPr>
            <a:r>
              <a:rPr lang="en-US" sz="1400">
                <a:latin typeface="Bell Gothic Std Black" pitchFamily="34" charset="0"/>
              </a:rPr>
              <a:t>  (Health outcomes per unit of cost)</a:t>
            </a:r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6775450" y="990600"/>
            <a:ext cx="3175" cy="24415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5556250" y="990600"/>
            <a:ext cx="3175" cy="24415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4641850" y="990600"/>
            <a:ext cx="3175" cy="24415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422650" y="990600"/>
            <a:ext cx="3175" cy="24415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11" name="Rectangle 27"/>
          <p:cNvSpPr>
            <a:spLocks noChangeArrowheads="1"/>
          </p:cNvSpPr>
          <p:nvPr/>
        </p:nvSpPr>
        <p:spPr bwMode="auto">
          <a:xfrm>
            <a:off x="-119063" y="103188"/>
            <a:ext cx="9144001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939" tIns="0" rIns="85939" bIns="0"/>
          <a:lstStyle/>
          <a:p>
            <a:pPr algn="ctr" defTabSz="8604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kern="0" smtClean="0">
                <a:solidFill>
                  <a:srgbClr val="010000"/>
                </a:solidFill>
                <a:latin typeface="Bell Gothic Std Black" pitchFamily="34" charset="0"/>
                <a:ea typeface="+mj-ea"/>
                <a:cs typeface="+mj-cs"/>
              </a:rPr>
              <a:t>Care </a:t>
            </a:r>
            <a:r>
              <a:rPr lang="en-US" sz="2800" kern="0" dirty="0">
                <a:solidFill>
                  <a:srgbClr val="010000"/>
                </a:solidFill>
                <a:latin typeface="Bell Gothic Std Black" pitchFamily="34" charset="0"/>
                <a:ea typeface="+mj-ea"/>
                <a:cs typeface="+mj-cs"/>
              </a:rPr>
              <a:t>Delivery Value </a:t>
            </a:r>
            <a:r>
              <a:rPr lang="en-US" sz="2800" kern="0">
                <a:solidFill>
                  <a:srgbClr val="010000"/>
                </a:solidFill>
                <a:latin typeface="Bell Gothic Std Black" pitchFamily="34" charset="0"/>
                <a:ea typeface="+mj-ea"/>
                <a:cs typeface="+mj-cs"/>
              </a:rPr>
              <a:t>Chain          </a:t>
            </a:r>
            <a:endParaRPr lang="en-US" sz="2800" kern="0" dirty="0">
              <a:solidFill>
                <a:srgbClr val="010000"/>
              </a:solidFill>
              <a:latin typeface="Bell Gothic Std Black" pitchFamily="34" charset="0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D0470-3C21-42A1-99BD-01D540137957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53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38200" y="765175"/>
            <a:ext cx="158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MIT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OpenCourseWare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/>
            </a:r>
            <a:br>
              <a:rPr lang="en-US" sz="1000" dirty="0">
                <a:latin typeface="Arial" pitchFamily="34" charset="0"/>
                <a:cs typeface="Arial" pitchFamily="34" charset="0"/>
              </a:rPr>
            </a:b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05015" y="919163"/>
            <a:ext cx="12652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latin typeface="Arial" pitchFamily="34" charset="0"/>
                <a:cs typeface="Arial" pitchFamily="34" charset="0"/>
                <a:hlinkClick r:id="rId2"/>
              </a:rPr>
              <a:t>http://ocw.mit.edu </a:t>
            </a:r>
            <a:endParaRPr lang="en-US" sz="10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77875" y="1639888"/>
            <a:ext cx="60801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15.232 Business Model Innovation: Global Health in Frontier Markets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06450" y="1916113"/>
            <a:ext cx="7088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Fall 2013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838200" y="2781300"/>
            <a:ext cx="5886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Arial" pitchFamily="34" charset="0"/>
                <a:cs typeface="Arial" pitchFamily="34" charset="0"/>
              </a:rPr>
              <a:t>For information about citing these materials or our Terms of Use, visit: </a:t>
            </a:r>
            <a:r>
              <a:rPr lang="en-US" sz="1000">
                <a:latin typeface="Arial" pitchFamily="34" charset="0"/>
                <a:cs typeface="Arial" pitchFamily="34" charset="0"/>
                <a:hlinkClick r:id="rId3"/>
              </a:rPr>
              <a:t>http://ocw.mit.edu/terms</a:t>
            </a:r>
            <a:r>
              <a:rPr lang="en-US" sz="100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6232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108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blank care delivery value chain</vt:lpstr>
      <vt:lpstr>PowerPoint Presentation</vt:lpstr>
      <vt:lpstr>PowerPoint Presentation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Blank care delivery value chain</dc:title>
  <dc:creator>Sastry, Anjali</dc:creator>
  <cp:lastModifiedBy>WIN764BIT</cp:lastModifiedBy>
  <cp:revision>3</cp:revision>
  <dcterms:created xsi:type="dcterms:W3CDTF">2013-09-21T23:34:22Z</dcterms:created>
  <dcterms:modified xsi:type="dcterms:W3CDTF">2014-02-18T05:11:55Z</dcterms:modified>
</cp:coreProperties>
</file>